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30279975" cy="42808525"/>
  <p:notesSz cx="6797675" cy="9928225"/>
  <p:defaultTextStyle>
    <a:lvl1pPr marL="54306" marR="54306">
      <a:defRPr sz="800">
        <a:uFill>
          <a:solidFill/>
        </a:uFill>
        <a:latin typeface="+mn-lt"/>
        <a:ea typeface="+mn-ea"/>
        <a:cs typeface="+mn-cs"/>
        <a:sym typeface="Times New Roman"/>
      </a:defRPr>
    </a:lvl1pPr>
    <a:lvl2pPr marL="54306" marR="54306" indent="356391">
      <a:defRPr sz="800">
        <a:uFill>
          <a:solidFill/>
        </a:uFill>
        <a:latin typeface="+mn-lt"/>
        <a:ea typeface="+mn-ea"/>
        <a:cs typeface="+mn-cs"/>
        <a:sym typeface="Times New Roman"/>
      </a:defRPr>
    </a:lvl2pPr>
    <a:lvl3pPr marL="54306" marR="54306" indent="712782">
      <a:defRPr sz="800">
        <a:uFill>
          <a:solidFill/>
        </a:uFill>
        <a:latin typeface="+mn-lt"/>
        <a:ea typeface="+mn-ea"/>
        <a:cs typeface="+mn-cs"/>
        <a:sym typeface="Times New Roman"/>
      </a:defRPr>
    </a:lvl3pPr>
    <a:lvl4pPr marL="54306" marR="54306" indent="1069172">
      <a:defRPr sz="800">
        <a:uFill>
          <a:solidFill/>
        </a:uFill>
        <a:latin typeface="+mn-lt"/>
        <a:ea typeface="+mn-ea"/>
        <a:cs typeface="+mn-cs"/>
        <a:sym typeface="Times New Roman"/>
      </a:defRPr>
    </a:lvl4pPr>
    <a:lvl5pPr marL="54306" marR="54306" indent="1425565">
      <a:defRPr sz="800">
        <a:uFill>
          <a:solidFill/>
        </a:uFill>
        <a:latin typeface="+mn-lt"/>
        <a:ea typeface="+mn-ea"/>
        <a:cs typeface="+mn-cs"/>
        <a:sym typeface="Times New Roman"/>
      </a:defRPr>
    </a:lvl5pPr>
    <a:lvl6pPr marL="54306" marR="54306" indent="1781956">
      <a:defRPr sz="800">
        <a:uFill>
          <a:solidFill/>
        </a:uFill>
        <a:latin typeface="+mn-lt"/>
        <a:ea typeface="+mn-ea"/>
        <a:cs typeface="+mn-cs"/>
        <a:sym typeface="Times New Roman"/>
      </a:defRPr>
    </a:lvl6pPr>
    <a:lvl7pPr marL="54306" marR="54306" indent="2155318">
      <a:defRPr sz="800">
        <a:uFill>
          <a:solidFill/>
        </a:uFill>
        <a:latin typeface="+mn-lt"/>
        <a:ea typeface="+mn-ea"/>
        <a:cs typeface="+mn-cs"/>
        <a:sym typeface="Times New Roman"/>
      </a:defRPr>
    </a:lvl7pPr>
    <a:lvl8pPr marL="54306" marR="54306" indent="2511709">
      <a:defRPr sz="800">
        <a:uFill>
          <a:solidFill/>
        </a:uFill>
        <a:latin typeface="+mn-lt"/>
        <a:ea typeface="+mn-ea"/>
        <a:cs typeface="+mn-cs"/>
        <a:sym typeface="Times New Roman"/>
      </a:defRPr>
    </a:lvl8pPr>
    <a:lvl9pPr marL="54306" marR="54306" indent="2868101">
      <a:defRPr sz="800">
        <a:uFill>
          <a:solidFill/>
        </a:uFill>
        <a:latin typeface="+mn-lt"/>
        <a:ea typeface="+mn-ea"/>
        <a:cs typeface="+mn-cs"/>
        <a:sym typeface="Times New Roman"/>
      </a:defRPr>
    </a:lvl9pPr>
  </p:defaultTextStyle>
  <p:extLst>
    <p:ext uri="{EFAFB233-063F-42B5-8137-9DF3F51BA10A}">
      <p15:sldGuideLst xmlns:p15="http://schemas.microsoft.com/office/powerpoint/2012/main">
        <p15:guide id="1" orient="horz" pos="13482">
          <p15:clr>
            <a:srgbClr val="A4A3A4"/>
          </p15:clr>
        </p15:guide>
        <p15:guide id="2" pos="9537">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676C933-BFCF-D53E-75FE-F2E3B3195426}" name="Jean-Marco Alameddine" initials="JMA" userId="d86fdb2958471fc4"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E3A3"/>
    <a:srgbClr val="F9DB00"/>
    <a:srgbClr val="F2BD00"/>
    <a:srgbClr val="E36913"/>
    <a:srgbClr val="83B814"/>
    <a:srgbClr val="E9EEA8"/>
    <a:srgbClr val="1BA1AF"/>
    <a:srgbClr val="D9E9E5"/>
    <a:srgbClr val="9DC647"/>
    <a:srgbClr val="CA74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FF1F3"/>
          </a:solidFill>
        </a:fill>
      </a:tcStyle>
    </a:band2H>
    <a:firstCol>
      <a:tcTxStyle b="off" i="off">
        <a:fontRef idx="minor">
          <a:srgbClr val="000000"/>
        </a:fontRef>
        <a:srgbClr val="000000"/>
      </a:tcTxStyle>
      <a:tcStyle>
        <a:tcBdr>
          <a:left>
            <a:ln w="28575"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8575"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lastRow>
    <a:fir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8575"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snapToGrid="0">
      <p:cViewPr varScale="1">
        <p:scale>
          <a:sx n="26" d="100"/>
          <a:sy n="26" d="100"/>
        </p:scale>
        <p:origin x="4876" y="100"/>
      </p:cViewPr>
      <p:guideLst>
        <p:guide orient="horz" pos="13482"/>
        <p:guide pos="9537"/>
      </p:guideLst>
    </p:cSldViewPr>
  </p:slideViewPr>
  <p:notesTextViewPr>
    <p:cViewPr>
      <p:scale>
        <a:sx n="100" d="100"/>
        <a:sy n="100" d="100"/>
      </p:scale>
      <p:origin x="0" y="0"/>
    </p:cViewPr>
  </p:notesTextViewPr>
  <p:gridSpacing cx="252031" cy="252031"/>
</p:viewPr>
</file>

<file path=ppt/_rels/presentation.xml.rels><?xml version="1.0" encoding="UTF-8" standalone="yes"?>
<Relationships xmlns="http://schemas.openxmlformats.org/package/2006/relationships"><Relationship Id="rId8" Type="http://schemas.microsoft.com/office/2018/10/relationships/authors" Target="authors.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eg>
</file>

<file path=ppt/media/image6.jpg>
</file>

<file path=ppt/media/image7.png>
</file>

<file path=ppt/media/image8.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hape 9"/>
          <p:cNvSpPr>
            <a:spLocks noGrp="1" noRot="1" noChangeAspect="1"/>
          </p:cNvSpPr>
          <p:nvPr>
            <p:ph type="sldImg"/>
          </p:nvPr>
        </p:nvSpPr>
        <p:spPr>
          <a:xfrm>
            <a:off x="2082800" y="744538"/>
            <a:ext cx="2632075" cy="3722687"/>
          </a:xfrm>
          <a:prstGeom prst="rect">
            <a:avLst/>
          </a:prstGeom>
        </p:spPr>
        <p:txBody>
          <a:bodyPr/>
          <a:lstStyle/>
          <a:p>
            <a:pPr lvl="0"/>
            <a:endParaRPr/>
          </a:p>
        </p:txBody>
      </p:sp>
      <p:sp>
        <p:nvSpPr>
          <p:cNvPr id="10" name="Shape 10"/>
          <p:cNvSpPr>
            <a:spLocks noGrp="1"/>
          </p:cNvSpPr>
          <p:nvPr>
            <p:ph type="body" sz="quarter" idx="1"/>
          </p:nvPr>
        </p:nvSpPr>
        <p:spPr>
          <a:xfrm>
            <a:off x="906357" y="4715907"/>
            <a:ext cx="4984962" cy="4467701"/>
          </a:xfrm>
          <a:prstGeom prst="rect">
            <a:avLst/>
          </a:prstGeom>
        </p:spPr>
        <p:txBody>
          <a:bodyPr/>
          <a:lstStyle/>
          <a:p>
            <a:pPr lvl="0"/>
            <a:endParaRPr/>
          </a:p>
        </p:txBody>
      </p:sp>
    </p:spTree>
    <p:extLst>
      <p:ext uri="{BB962C8B-B14F-4D97-AF65-F5344CB8AC3E}">
        <p14:creationId xmlns:p14="http://schemas.microsoft.com/office/powerpoint/2010/main" val="1011895468"/>
      </p:ext>
    </p:extLst>
  </p:cSld>
  <p:clrMap bg1="lt1" tx1="dk1" bg2="lt2" tx2="dk2" accent1="accent1" accent2="accent2" accent3="accent3" accent4="accent4" accent5="accent5" accent6="accent6" hlink="hlink" folHlink="folHlink"/>
  <p:notesStyle>
    <a:lvl1pPr defTabSz="610956">
      <a:defRPr sz="2100">
        <a:latin typeface="Lucida Grande"/>
        <a:ea typeface="Lucida Grande"/>
        <a:cs typeface="Lucida Grande"/>
        <a:sym typeface="Lucida Grande"/>
      </a:defRPr>
    </a:lvl1pPr>
    <a:lvl2pPr indent="305478" defTabSz="610956">
      <a:defRPr sz="2100">
        <a:latin typeface="Lucida Grande"/>
        <a:ea typeface="Lucida Grande"/>
        <a:cs typeface="Lucida Grande"/>
        <a:sym typeface="Lucida Grande"/>
      </a:defRPr>
    </a:lvl2pPr>
    <a:lvl3pPr indent="610956" defTabSz="610956">
      <a:defRPr sz="2100">
        <a:latin typeface="Lucida Grande"/>
        <a:ea typeface="Lucida Grande"/>
        <a:cs typeface="Lucida Grande"/>
        <a:sym typeface="Lucida Grande"/>
      </a:defRPr>
    </a:lvl3pPr>
    <a:lvl4pPr indent="916435" defTabSz="610956">
      <a:defRPr sz="2100">
        <a:latin typeface="Lucida Grande"/>
        <a:ea typeface="Lucida Grande"/>
        <a:cs typeface="Lucida Grande"/>
        <a:sym typeface="Lucida Grande"/>
      </a:defRPr>
    </a:lvl4pPr>
    <a:lvl5pPr indent="1221913" defTabSz="610956">
      <a:defRPr sz="2100">
        <a:latin typeface="Lucida Grande"/>
        <a:ea typeface="Lucida Grande"/>
        <a:cs typeface="Lucida Grande"/>
        <a:sym typeface="Lucida Grande"/>
      </a:defRPr>
    </a:lvl5pPr>
    <a:lvl6pPr indent="1527391" defTabSz="610956">
      <a:defRPr sz="2100">
        <a:latin typeface="Lucida Grande"/>
        <a:ea typeface="Lucida Grande"/>
        <a:cs typeface="Lucida Grande"/>
        <a:sym typeface="Lucida Grande"/>
      </a:defRPr>
    </a:lvl6pPr>
    <a:lvl7pPr indent="1832869" defTabSz="610956">
      <a:defRPr sz="2100">
        <a:latin typeface="Lucida Grande"/>
        <a:ea typeface="Lucida Grande"/>
        <a:cs typeface="Lucida Grande"/>
        <a:sym typeface="Lucida Grande"/>
      </a:defRPr>
    </a:lvl7pPr>
    <a:lvl8pPr indent="2138347" defTabSz="610956">
      <a:defRPr sz="2100">
        <a:latin typeface="Lucida Grande"/>
        <a:ea typeface="Lucida Grande"/>
        <a:cs typeface="Lucida Grande"/>
        <a:sym typeface="Lucida Grande"/>
      </a:defRPr>
    </a:lvl8pPr>
    <a:lvl9pPr indent="2443825" defTabSz="610956">
      <a:defRPr sz="21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Shape 205"/>
          <p:cNvSpPr>
            <a:spLocks noGrp="1" noRot="1" noChangeAspect="1"/>
          </p:cNvSpPr>
          <p:nvPr>
            <p:ph type="sldImg"/>
          </p:nvPr>
        </p:nvSpPr>
        <p:spPr>
          <a:xfrm>
            <a:off x="2082800" y="744538"/>
            <a:ext cx="2632075" cy="3722687"/>
          </a:xfrm>
          <a:prstGeom prst="rect">
            <a:avLst/>
          </a:prstGeom>
        </p:spPr>
        <p:txBody>
          <a:bodyPr/>
          <a:lstStyle/>
          <a:p>
            <a:pPr lvl="0"/>
            <a:endParaRPr/>
          </a:p>
        </p:txBody>
      </p:sp>
      <p:sp>
        <p:nvSpPr>
          <p:cNvPr id="206" name="Shape 206"/>
          <p:cNvSpPr>
            <a:spLocks noGrp="1"/>
          </p:cNvSpPr>
          <p:nvPr>
            <p:ph type="body" sz="quarter" idx="1"/>
          </p:nvPr>
        </p:nvSpPr>
        <p:spPr>
          <a:prstGeom prst="rect">
            <a:avLst/>
          </a:prstGeom>
        </p:spPr>
        <p:txBody>
          <a:bodyPr/>
          <a:lstStyle>
            <a:lvl1pPr marL="53495" marR="53495" defTabSz="914400">
              <a:spcBef>
                <a:spcPts val="400"/>
              </a:spcBef>
              <a:buClr>
                <a:srgbClr val="000000"/>
              </a:buClr>
              <a:buFont typeface="Times New Roman"/>
              <a:defRPr sz="1200">
                <a:uFill>
                  <a:solidFill/>
                </a:uFill>
                <a:latin typeface="+mn-lt"/>
                <a:ea typeface="+mn-ea"/>
                <a:cs typeface="+mn-cs"/>
                <a:sym typeface="Times New Roman"/>
              </a:defRPr>
            </a:lvl1pPr>
          </a:lstStyle>
          <a:p>
            <a:pPr lvl="0">
              <a:defRPr sz="1800">
                <a:uFillTx/>
              </a:defRPr>
            </a:pPr>
            <a:r>
              <a:rPr lang="de-DE" sz="1200" dirty="0">
                <a:uFill>
                  <a:solidFill/>
                </a:uFill>
              </a:rPr>
              <a:t>Seitenlayout eingestellt</a:t>
            </a:r>
            <a:r>
              <a:rPr lang="de-DE" sz="1200" baseline="0" dirty="0">
                <a:uFill>
                  <a:solidFill/>
                </a:uFill>
              </a:rPr>
              <a:t> auf </a:t>
            </a:r>
            <a:r>
              <a:rPr lang="de-DE" sz="1200" dirty="0">
                <a:uFill>
                  <a:solidFill/>
                </a:uFill>
              </a:rPr>
              <a:t>Din</a:t>
            </a:r>
            <a:r>
              <a:rPr lang="de-DE" sz="1200" baseline="0" dirty="0">
                <a:uFill>
                  <a:solidFill/>
                </a:uFill>
              </a:rPr>
              <a:t> A0: </a:t>
            </a:r>
            <a:r>
              <a:rPr sz="1200" dirty="0">
                <a:uFill>
                  <a:solidFill/>
                </a:uFill>
              </a:rPr>
              <a:t>84,1</a:t>
            </a:r>
            <a:r>
              <a:rPr lang="de-DE" sz="1200" dirty="0">
                <a:uFill>
                  <a:solidFill/>
                </a:uFill>
              </a:rPr>
              <a:t>cm</a:t>
            </a:r>
            <a:r>
              <a:rPr sz="1200" dirty="0">
                <a:uFill>
                  <a:solidFill/>
                </a:uFill>
              </a:rPr>
              <a:t> x 118,9</a:t>
            </a:r>
            <a:r>
              <a:rPr lang="de-DE" sz="1200" dirty="0">
                <a:uFill>
                  <a:solidFill/>
                </a:uFill>
              </a:rPr>
              <a:t>cm</a:t>
            </a:r>
            <a:endParaRPr sz="1200" dirty="0">
              <a:uFill>
                <a:solidFill/>
              </a:u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Standarddesign">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6626B166-F095-06FE-123A-A147CFD75315}"/>
              </a:ext>
            </a:extLst>
          </p:cNvPr>
          <p:cNvSpPr/>
          <p:nvPr userDrawn="1"/>
        </p:nvSpPr>
        <p:spPr>
          <a:xfrm>
            <a:off x="270158" y="1241782"/>
            <a:ext cx="29739658" cy="3276403"/>
          </a:xfrm>
          <a:prstGeom prst="rect">
            <a:avLst/>
          </a:prstGeom>
          <a:solidFill>
            <a:schemeClr val="bg1"/>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en-US"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Shape 39"/>
          <p:cNvSpPr/>
          <p:nvPr userDrawn="1"/>
        </p:nvSpPr>
        <p:spPr>
          <a:xfrm>
            <a:off x="20540587" y="1329336"/>
            <a:ext cx="7632848" cy="196977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lgn="l"/>
            <a:r>
              <a:rPr sz="4800" b="1" dirty="0">
                <a:solidFill>
                  <a:srgbClr val="84B819"/>
                </a:solidFill>
                <a:latin typeface="Akkurat-Bold"/>
                <a:ea typeface="Akkurat-Bold"/>
                <a:cs typeface="Akkurat-Bold"/>
                <a:sym typeface="Akkurat-Bold"/>
              </a:rPr>
              <a:t>SFB 876</a:t>
            </a:r>
            <a:r>
              <a:rPr sz="3700" dirty="0">
                <a:latin typeface="Akkurat"/>
                <a:ea typeface="Akkurat"/>
                <a:cs typeface="Akkurat"/>
                <a:sym typeface="Akkurat"/>
              </a:rPr>
              <a:t>  </a:t>
            </a:r>
            <a:r>
              <a:rPr lang="de-DE" sz="4000" b="0" dirty="0">
                <a:latin typeface="Arial" pitchFamily="34" charset="0"/>
                <a:cs typeface="Arial" pitchFamily="34" charset="0"/>
              </a:rPr>
              <a:t>Verfügbarkeit von Information durch Analyse unter Ressourcenbeschränkung</a:t>
            </a:r>
          </a:p>
        </p:txBody>
      </p:sp>
      <p:pic>
        <p:nvPicPr>
          <p:cNvPr id="6" name="tudortmund.png"/>
          <p:cNvPicPr/>
          <p:nvPr userDrawn="1"/>
        </p:nvPicPr>
        <p:blipFill>
          <a:blip r:embed="rId3" cstate="print"/>
          <a:stretch>
            <a:fillRect/>
          </a:stretch>
        </p:blipFill>
        <p:spPr>
          <a:xfrm>
            <a:off x="315485" y="1241782"/>
            <a:ext cx="8896389" cy="1701998"/>
          </a:xfrm>
          <a:prstGeom prst="rect">
            <a:avLst/>
          </a:prstGeom>
          <a:ln w="12700">
            <a:miter lim="400000"/>
          </a:ln>
        </p:spPr>
      </p:pic>
      <p:pic>
        <p:nvPicPr>
          <p:cNvPr id="7" name="Picture 3" descr="C:\Users\Balthasar\SFB\Poster\logos\logo_256.png"/>
          <p:cNvPicPr>
            <a:picLocks noChangeAspect="1" noChangeArrowheads="1"/>
          </p:cNvPicPr>
          <p:nvPr userDrawn="1"/>
        </p:nvPicPr>
        <p:blipFill>
          <a:blip r:embed="rId4" cstate="print"/>
          <a:srcRect/>
          <a:stretch>
            <a:fillRect/>
          </a:stretch>
        </p:blipFill>
        <p:spPr bwMode="auto">
          <a:xfrm>
            <a:off x="27942968" y="1327960"/>
            <a:ext cx="2021523" cy="2061431"/>
          </a:xfrm>
          <a:prstGeom prst="rect">
            <a:avLst/>
          </a:prstGeom>
          <a:noFill/>
        </p:spPr>
      </p:pic>
      <p:sp>
        <p:nvSpPr>
          <p:cNvPr id="9" name="Rechteck 8"/>
          <p:cNvSpPr/>
          <p:nvPr userDrawn="1"/>
        </p:nvSpPr>
        <p:spPr>
          <a:xfrm>
            <a:off x="0" y="42376525"/>
            <a:ext cx="30279975" cy="432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1" name="Rechteck 10"/>
          <p:cNvSpPr/>
          <p:nvPr userDrawn="1"/>
        </p:nvSpPr>
        <p:spPr>
          <a:xfrm>
            <a:off x="0" y="4525"/>
            <a:ext cx="252000" cy="42804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2" name="Rechteck 11"/>
          <p:cNvSpPr/>
          <p:nvPr userDrawn="1"/>
        </p:nvSpPr>
        <p:spPr>
          <a:xfrm>
            <a:off x="30027975" y="4525"/>
            <a:ext cx="252000" cy="42804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3" name="Rechteck 12"/>
          <p:cNvSpPr/>
          <p:nvPr userDrawn="1"/>
        </p:nvSpPr>
        <p:spPr>
          <a:xfrm>
            <a:off x="0" y="0"/>
            <a:ext cx="30279975" cy="1260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4" name="Textfeld 13"/>
          <p:cNvSpPr txBox="1"/>
          <p:nvPr userDrawn="1"/>
        </p:nvSpPr>
        <p:spPr>
          <a:xfrm>
            <a:off x="10603430" y="76877"/>
            <a:ext cx="12097487" cy="71814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de-DE" sz="4000" b="1" i="1" u="none" strike="noStrike" cap="none" spc="0" normalizeH="0" baseline="0" dirty="0">
                <a:ln>
                  <a:noFill/>
                </a:ln>
                <a:solidFill>
                  <a:schemeClr val="bg1">
                    <a:lumMod val="75000"/>
                  </a:schemeClr>
                </a:solidFill>
                <a:effectLst/>
                <a:uFill>
                  <a:solidFill>
                    <a:srgbClr val="000000"/>
                  </a:solidFill>
                </a:uFill>
                <a:latin typeface="Arial" pitchFamily="34" charset="0"/>
                <a:ea typeface="+mn-ea"/>
                <a:cs typeface="Arial" pitchFamily="34" charset="0"/>
                <a:sym typeface="Times New Roman"/>
              </a:rPr>
              <a:t>Keine Elemente im grau hinterlegten Druckrand!</a:t>
            </a: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194943" marR="194943" algn="ctr" defTabSz="3983945">
        <a:defRPr sz="19500">
          <a:uFill>
            <a:solidFill/>
          </a:uFill>
          <a:latin typeface="+mn-lt"/>
          <a:ea typeface="+mn-ea"/>
          <a:cs typeface="+mn-cs"/>
          <a:sym typeface="Times New Roman"/>
        </a:defRPr>
      </a:lvl1pPr>
      <a:lvl2pPr marL="194943" marR="194943" indent="305478" algn="ctr" defTabSz="3983945">
        <a:defRPr sz="19500">
          <a:uFill>
            <a:solidFill/>
          </a:uFill>
          <a:latin typeface="+mn-lt"/>
          <a:ea typeface="+mn-ea"/>
          <a:cs typeface="+mn-cs"/>
          <a:sym typeface="Times New Roman"/>
        </a:defRPr>
      </a:lvl2pPr>
      <a:lvl3pPr marL="194943" marR="194943" indent="610956" algn="ctr" defTabSz="3983945">
        <a:defRPr sz="19500">
          <a:uFill>
            <a:solidFill/>
          </a:uFill>
          <a:latin typeface="+mn-lt"/>
          <a:ea typeface="+mn-ea"/>
          <a:cs typeface="+mn-cs"/>
          <a:sym typeface="Times New Roman"/>
        </a:defRPr>
      </a:lvl3pPr>
      <a:lvl4pPr marL="194943" marR="194943" indent="916435" algn="ctr" defTabSz="3983945">
        <a:defRPr sz="19500">
          <a:uFill>
            <a:solidFill/>
          </a:uFill>
          <a:latin typeface="+mn-lt"/>
          <a:ea typeface="+mn-ea"/>
          <a:cs typeface="+mn-cs"/>
          <a:sym typeface="Times New Roman"/>
        </a:defRPr>
      </a:lvl4pPr>
      <a:lvl5pPr marL="194943" marR="194943" indent="1221913" algn="ctr" defTabSz="3983945">
        <a:defRPr sz="19500">
          <a:uFill>
            <a:solidFill/>
          </a:uFill>
          <a:latin typeface="+mn-lt"/>
          <a:ea typeface="+mn-ea"/>
          <a:cs typeface="+mn-cs"/>
          <a:sym typeface="Times New Roman"/>
        </a:defRPr>
      </a:lvl5pPr>
      <a:lvl6pPr marL="194943" marR="194943" indent="1527391" algn="ctr" defTabSz="3983945">
        <a:defRPr sz="19500">
          <a:uFill>
            <a:solidFill/>
          </a:uFill>
          <a:latin typeface="+mn-lt"/>
          <a:ea typeface="+mn-ea"/>
          <a:cs typeface="+mn-cs"/>
          <a:sym typeface="Times New Roman"/>
        </a:defRPr>
      </a:lvl6pPr>
      <a:lvl7pPr marL="194943" marR="194943" indent="1832869" algn="ctr" defTabSz="3983945">
        <a:defRPr sz="19500">
          <a:uFill>
            <a:solidFill/>
          </a:uFill>
          <a:latin typeface="+mn-lt"/>
          <a:ea typeface="+mn-ea"/>
          <a:cs typeface="+mn-cs"/>
          <a:sym typeface="Times New Roman"/>
        </a:defRPr>
      </a:lvl7pPr>
      <a:lvl8pPr marL="194943" marR="194943" indent="2138346" algn="ctr" defTabSz="3983945">
        <a:defRPr sz="19500">
          <a:uFill>
            <a:solidFill/>
          </a:uFill>
          <a:latin typeface="+mn-lt"/>
          <a:ea typeface="+mn-ea"/>
          <a:cs typeface="+mn-cs"/>
          <a:sym typeface="Times New Roman"/>
        </a:defRPr>
      </a:lvl8pPr>
      <a:lvl9pPr marL="194943" marR="194943" indent="2443825" algn="ctr" defTabSz="3983945">
        <a:defRPr sz="19500">
          <a:uFill>
            <a:solidFill/>
          </a:uFill>
          <a:latin typeface="+mn-lt"/>
          <a:ea typeface="+mn-ea"/>
          <a:cs typeface="+mn-cs"/>
          <a:sym typeface="Times New Roman"/>
        </a:defRPr>
      </a:lvl9pPr>
    </p:titleStyle>
    <p:bodyStyle>
      <a:lvl1pPr marL="1692636" marR="194943" indent="-1497692" defTabSz="3983945">
        <a:spcBef>
          <a:spcPts val="3341"/>
        </a:spcBef>
        <a:buSzPct val="100000"/>
        <a:buChar char="•"/>
        <a:defRPr sz="14600">
          <a:uFill>
            <a:solidFill/>
          </a:uFill>
          <a:latin typeface="+mn-lt"/>
          <a:ea typeface="+mn-ea"/>
          <a:cs typeface="+mn-cs"/>
          <a:sym typeface="Times New Roman"/>
        </a:defRPr>
      </a:lvl1pPr>
      <a:lvl2pPr marL="3655319" marR="194943" indent="-1476888" defTabSz="3983945">
        <a:spcBef>
          <a:spcPts val="3341"/>
        </a:spcBef>
        <a:buSzPct val="100000"/>
        <a:buChar char="•"/>
        <a:defRPr sz="14600">
          <a:uFill>
            <a:solidFill/>
          </a:uFill>
          <a:latin typeface="+mn-lt"/>
          <a:ea typeface="+mn-ea"/>
          <a:cs typeface="+mn-cs"/>
          <a:sym typeface="Times New Roman"/>
        </a:defRPr>
      </a:lvl2pPr>
      <a:lvl3pPr marL="5560340" marR="194943" indent="-1381451" defTabSz="3983945">
        <a:spcBef>
          <a:spcPts val="3341"/>
        </a:spcBef>
        <a:buSzPct val="100000"/>
        <a:buChar char="•"/>
        <a:defRPr sz="14600">
          <a:uFill>
            <a:solidFill/>
          </a:uFill>
          <a:latin typeface="+mn-lt"/>
          <a:ea typeface="+mn-ea"/>
          <a:cs typeface="+mn-cs"/>
          <a:sym typeface="Times New Roman"/>
        </a:defRPr>
      </a:lvl3pPr>
      <a:lvl4pPr marL="7845638" marR="194943" indent="-1668412" defTabSz="3983945">
        <a:spcBef>
          <a:spcPts val="3341"/>
        </a:spcBef>
        <a:buSzPct val="100000"/>
        <a:buChar char="•"/>
        <a:defRPr sz="14600">
          <a:uFill>
            <a:solidFill/>
          </a:uFill>
          <a:latin typeface="+mn-lt"/>
          <a:ea typeface="+mn-ea"/>
          <a:cs typeface="+mn-cs"/>
          <a:sym typeface="Times New Roman"/>
        </a:defRPr>
      </a:lvl4pPr>
      <a:lvl5pPr marL="9833303" marR="194943" indent="-1657740" defTabSz="3983945">
        <a:spcBef>
          <a:spcPts val="3341"/>
        </a:spcBef>
        <a:buSzPct val="100000"/>
        <a:buChar char="•"/>
        <a:defRPr sz="14600">
          <a:uFill>
            <a:solidFill/>
          </a:uFill>
          <a:latin typeface="+mn-lt"/>
          <a:ea typeface="+mn-ea"/>
          <a:cs typeface="+mn-cs"/>
          <a:sym typeface="Times New Roman"/>
        </a:defRPr>
      </a:lvl5pPr>
      <a:lvl6pPr marL="9833303" marR="194943" indent="-1657740" defTabSz="3983945">
        <a:spcBef>
          <a:spcPts val="3341"/>
        </a:spcBef>
        <a:buSzPct val="100000"/>
        <a:buChar char="•"/>
        <a:defRPr sz="14600">
          <a:uFill>
            <a:solidFill/>
          </a:uFill>
          <a:latin typeface="+mn-lt"/>
          <a:ea typeface="+mn-ea"/>
          <a:cs typeface="+mn-cs"/>
          <a:sym typeface="Times New Roman"/>
        </a:defRPr>
      </a:lvl6pPr>
      <a:lvl7pPr marL="9833303" marR="194943" indent="-1657740" defTabSz="3983945">
        <a:spcBef>
          <a:spcPts val="3341"/>
        </a:spcBef>
        <a:buSzPct val="100000"/>
        <a:buChar char="•"/>
        <a:defRPr sz="14600">
          <a:uFill>
            <a:solidFill/>
          </a:uFill>
          <a:latin typeface="+mn-lt"/>
          <a:ea typeface="+mn-ea"/>
          <a:cs typeface="+mn-cs"/>
          <a:sym typeface="Times New Roman"/>
        </a:defRPr>
      </a:lvl7pPr>
      <a:lvl8pPr marL="9833303" marR="194943" indent="-1657740" defTabSz="3983945">
        <a:spcBef>
          <a:spcPts val="3341"/>
        </a:spcBef>
        <a:buSzPct val="100000"/>
        <a:buChar char="•"/>
        <a:defRPr sz="14600">
          <a:uFill>
            <a:solidFill/>
          </a:uFill>
          <a:latin typeface="+mn-lt"/>
          <a:ea typeface="+mn-ea"/>
          <a:cs typeface="+mn-cs"/>
          <a:sym typeface="Times New Roman"/>
        </a:defRPr>
      </a:lvl8pPr>
      <a:lvl9pPr marL="9833303" marR="194943" indent="-1657740" defTabSz="3983945">
        <a:spcBef>
          <a:spcPts val="3341"/>
        </a:spcBef>
        <a:buSzPct val="100000"/>
        <a:buChar char="•"/>
        <a:defRPr sz="14600">
          <a:uFill>
            <a:solidFill/>
          </a:uFill>
          <a:latin typeface="+mn-lt"/>
          <a:ea typeface="+mn-ea"/>
          <a:cs typeface="+mn-cs"/>
          <a:sym typeface="Times New Roman"/>
        </a:defRPr>
      </a:lvl9pPr>
    </p:bodyStyle>
    <p:otherStyle>
      <a:lvl1pPr algn="ctr" defTabSz="610956">
        <a:defRPr sz="6300">
          <a:solidFill>
            <a:schemeClr val="tx1"/>
          </a:solidFill>
          <a:uFill>
            <a:solidFill/>
          </a:uFill>
          <a:latin typeface="+mn-lt"/>
          <a:ea typeface="+mn-ea"/>
          <a:cs typeface="+mn-cs"/>
          <a:sym typeface="Times New Roman"/>
        </a:defRPr>
      </a:lvl1pPr>
      <a:lvl2pPr indent="305478" algn="ctr" defTabSz="610956">
        <a:defRPr sz="6300">
          <a:solidFill>
            <a:schemeClr val="tx1"/>
          </a:solidFill>
          <a:uFill>
            <a:solidFill/>
          </a:uFill>
          <a:latin typeface="+mn-lt"/>
          <a:ea typeface="+mn-ea"/>
          <a:cs typeface="+mn-cs"/>
          <a:sym typeface="Times New Roman"/>
        </a:defRPr>
      </a:lvl2pPr>
      <a:lvl3pPr indent="610956" algn="ctr" defTabSz="610956">
        <a:defRPr sz="6300">
          <a:solidFill>
            <a:schemeClr val="tx1"/>
          </a:solidFill>
          <a:uFill>
            <a:solidFill/>
          </a:uFill>
          <a:latin typeface="+mn-lt"/>
          <a:ea typeface="+mn-ea"/>
          <a:cs typeface="+mn-cs"/>
          <a:sym typeface="Times New Roman"/>
        </a:defRPr>
      </a:lvl3pPr>
      <a:lvl4pPr indent="916435" algn="ctr" defTabSz="610956">
        <a:defRPr sz="6300">
          <a:solidFill>
            <a:schemeClr val="tx1"/>
          </a:solidFill>
          <a:uFill>
            <a:solidFill/>
          </a:uFill>
          <a:latin typeface="+mn-lt"/>
          <a:ea typeface="+mn-ea"/>
          <a:cs typeface="+mn-cs"/>
          <a:sym typeface="Times New Roman"/>
        </a:defRPr>
      </a:lvl4pPr>
      <a:lvl5pPr indent="1221913" algn="ctr" defTabSz="610956">
        <a:defRPr sz="6300">
          <a:solidFill>
            <a:schemeClr val="tx1"/>
          </a:solidFill>
          <a:uFill>
            <a:solidFill/>
          </a:uFill>
          <a:latin typeface="+mn-lt"/>
          <a:ea typeface="+mn-ea"/>
          <a:cs typeface="+mn-cs"/>
          <a:sym typeface="Times New Roman"/>
        </a:defRPr>
      </a:lvl5pPr>
      <a:lvl6pPr indent="1527391" algn="ctr" defTabSz="610956">
        <a:defRPr sz="6300">
          <a:solidFill>
            <a:schemeClr val="tx1"/>
          </a:solidFill>
          <a:uFill>
            <a:solidFill/>
          </a:uFill>
          <a:latin typeface="+mn-lt"/>
          <a:ea typeface="+mn-ea"/>
          <a:cs typeface="+mn-cs"/>
          <a:sym typeface="Times New Roman"/>
        </a:defRPr>
      </a:lvl6pPr>
      <a:lvl7pPr indent="1832869" algn="ctr" defTabSz="610956">
        <a:defRPr sz="6300">
          <a:solidFill>
            <a:schemeClr val="tx1"/>
          </a:solidFill>
          <a:uFill>
            <a:solidFill/>
          </a:uFill>
          <a:latin typeface="+mn-lt"/>
          <a:ea typeface="+mn-ea"/>
          <a:cs typeface="+mn-cs"/>
          <a:sym typeface="Times New Roman"/>
        </a:defRPr>
      </a:lvl7pPr>
      <a:lvl8pPr indent="2138347" algn="ctr" defTabSz="610956">
        <a:defRPr sz="6300">
          <a:solidFill>
            <a:schemeClr val="tx1"/>
          </a:solidFill>
          <a:uFill>
            <a:solidFill/>
          </a:uFill>
          <a:latin typeface="+mn-lt"/>
          <a:ea typeface="+mn-ea"/>
          <a:cs typeface="+mn-cs"/>
          <a:sym typeface="Times New Roman"/>
        </a:defRPr>
      </a:lvl8pPr>
      <a:lvl9pPr indent="2443825" algn="ctr" defTabSz="610956">
        <a:defRPr sz="6300">
          <a:solidFill>
            <a:schemeClr val="tx1"/>
          </a:solidFill>
          <a:uFill>
            <a:solidFill/>
          </a:uFill>
          <a:latin typeface="+mn-lt"/>
          <a:ea typeface="+mn-ea"/>
          <a:cs typeface="+mn-cs"/>
          <a:sym typeface="Times New Roman"/>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2.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jpg"/><Relationship Id="rId11" Type="http://schemas.openxmlformats.org/officeDocument/2006/relationships/image" Target="../media/image10.png"/><Relationship Id="rId5" Type="http://schemas.openxmlformats.org/officeDocument/2006/relationships/image" Target="../media/image5.jpe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8.jpe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Abgerundetes Rechteck 101">
            <a:extLst>
              <a:ext uri="{FF2B5EF4-FFF2-40B4-BE49-F238E27FC236}">
                <a16:creationId xmlns:a16="http://schemas.microsoft.com/office/drawing/2014/main" id="{05A789DB-79B3-EE04-13FC-2C6E8D42862B}"/>
              </a:ext>
            </a:extLst>
          </p:cNvPr>
          <p:cNvSpPr>
            <a:spLocks/>
          </p:cNvSpPr>
          <p:nvPr/>
        </p:nvSpPr>
        <p:spPr>
          <a:xfrm>
            <a:off x="20102552" y="36941582"/>
            <a:ext cx="8697982" cy="3970407"/>
          </a:xfrm>
          <a:prstGeom prst="roundRect">
            <a:avLst>
              <a:gd name="adj" fmla="val 6073"/>
            </a:avLst>
          </a:prstGeom>
          <a:solidFill>
            <a:srgbClr val="CEE3A3"/>
          </a:solidFill>
          <a:ln w="12700" cap="rnd">
            <a:solidFill>
              <a:schemeClr val="bg1"/>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50400" rIns="503999" bIns="50800" numCol="1" spcCol="38100" rtlCol="0" anchor="ctr"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endParaRPr lang="en-US" sz="2400" dirty="0">
              <a:solidFill>
                <a:schemeClr val="tx1">
                  <a:lumMod val="75000"/>
                  <a:lumOff val="25000"/>
                </a:schemeClr>
              </a:solidFill>
              <a:uFill>
                <a:solidFill>
                  <a:srgbClr val="000000"/>
                </a:solidFill>
              </a:uFill>
              <a:latin typeface="Helvetica Light" panose="020B0403020202020204" pitchFamily="34" charset="0"/>
            </a:endParaRPr>
          </a:p>
        </p:txBody>
      </p:sp>
      <p:sp>
        <p:nvSpPr>
          <p:cNvPr id="16" name="Shape 16"/>
          <p:cNvSpPr/>
          <p:nvPr/>
        </p:nvSpPr>
        <p:spPr>
          <a:xfrm>
            <a:off x="1309540" y="5418543"/>
            <a:ext cx="18777002" cy="779929"/>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4400" dirty="0">
                <a:solidFill>
                  <a:schemeClr val="tx1"/>
                </a:solidFill>
                <a:uFill>
                  <a:solidFill>
                    <a:srgbClr val="84B819"/>
                  </a:solidFill>
                </a:uFill>
                <a:latin typeface="Helvetica" pitchFamily="2" charset="0"/>
                <a:ea typeface="Akkurat-Bold"/>
                <a:cs typeface="Arial" panose="020B0604020202020204" pitchFamily="34" charset="0"/>
                <a:sym typeface="Akkurat-Bold"/>
              </a:rPr>
              <a:t>Jean-Marco </a:t>
            </a:r>
            <a:r>
              <a:rPr lang="de-DE" sz="4400" dirty="0" err="1">
                <a:solidFill>
                  <a:schemeClr val="tx1"/>
                </a:solidFill>
                <a:uFill>
                  <a:solidFill>
                    <a:srgbClr val="84B819"/>
                  </a:solidFill>
                </a:uFill>
                <a:latin typeface="Helvetica" pitchFamily="2" charset="0"/>
                <a:ea typeface="Akkurat-Bold"/>
                <a:cs typeface="Arial" panose="020B0604020202020204" pitchFamily="34" charset="0"/>
                <a:sym typeface="Akkurat-Bold"/>
              </a:rPr>
              <a:t>Alameddine</a:t>
            </a:r>
            <a:r>
              <a:rPr lang="de-DE" sz="4400" dirty="0">
                <a:solidFill>
                  <a:schemeClr val="tx1"/>
                </a:solidFill>
                <a:uFill>
                  <a:solidFill>
                    <a:srgbClr val="84B819"/>
                  </a:solidFill>
                </a:uFill>
                <a:latin typeface="Helvetica" pitchFamily="2" charset="0"/>
                <a:ea typeface="Akkurat-Bold"/>
                <a:cs typeface="Arial" panose="020B0604020202020204" pitchFamily="34" charset="0"/>
                <a:sym typeface="Akkurat-Bold"/>
              </a:rPr>
              <a:t>, Ludwig Neste and Pascal Gutjahr</a:t>
            </a:r>
            <a:endParaRPr sz="4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250" name="Shape 16"/>
          <p:cNvSpPr/>
          <p:nvPr/>
        </p:nvSpPr>
        <p:spPr>
          <a:xfrm>
            <a:off x="1278282" y="4059256"/>
            <a:ext cx="27723409" cy="1026150"/>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Ideas</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to</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measure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the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prompt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component</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of</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the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atmospheric</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muon</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flux</a:t>
            </a:r>
            <a:endPar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cxnSp>
        <p:nvCxnSpPr>
          <p:cNvPr id="12" name="Gerade Verbindung 11">
            <a:extLst>
              <a:ext uri="{FF2B5EF4-FFF2-40B4-BE49-F238E27FC236}">
                <a16:creationId xmlns:a16="http://schemas.microsoft.com/office/drawing/2014/main" id="{CEA0AA36-A787-FD3E-C7C4-0F0F88FFB757}"/>
              </a:ext>
            </a:extLst>
          </p:cNvPr>
          <p:cNvCxnSpPr>
            <a:cxnSpLocks/>
          </p:cNvCxnSpPr>
          <p:nvPr/>
        </p:nvCxnSpPr>
        <p:spPr>
          <a:xfrm>
            <a:off x="1278282" y="3510061"/>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sp>
        <p:nvSpPr>
          <p:cNvPr id="21" name="Shape 20">
            <a:extLst>
              <a:ext uri="{FF2B5EF4-FFF2-40B4-BE49-F238E27FC236}">
                <a16:creationId xmlns:a16="http://schemas.microsoft.com/office/drawing/2014/main" id="{91B03170-5A3D-10A0-E06E-667A2FC77DFB}"/>
              </a:ext>
            </a:extLst>
          </p:cNvPr>
          <p:cNvSpPr/>
          <p:nvPr/>
        </p:nvSpPr>
        <p:spPr>
          <a:xfrm>
            <a:off x="1156856" y="7076720"/>
            <a:ext cx="22148483" cy="472152"/>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spcBef>
                <a:spcPts val="4009"/>
              </a:spcBef>
              <a:buClr>
                <a:srgbClr val="000000"/>
              </a:buClr>
              <a:defRPr sz="1800">
                <a:uFillTx/>
              </a:defRPr>
            </a:pPr>
            <a:r>
              <a:rPr lang="de-DE" sz="240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jean-marco.alameddine@tu-dortmund.de</a:t>
            </a:r>
            <a:r>
              <a:rPr lang="de-DE" sz="240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 </a:t>
            </a:r>
            <a:r>
              <a:rPr lang="de-DE" sz="240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ludwig.neste@tu-dortmund.de</a:t>
            </a:r>
            <a:r>
              <a:rPr lang="de-DE" sz="240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 </a:t>
            </a:r>
            <a:r>
              <a:rPr lang="de-DE" sz="240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pascal.gutjahr@tu-dortmund.de</a:t>
            </a:r>
            <a:endParaRPr lang="de-DE" sz="240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endParaRPr>
          </a:p>
        </p:txBody>
      </p:sp>
      <p:sp>
        <p:nvSpPr>
          <p:cNvPr id="22" name="Shape 16">
            <a:extLst>
              <a:ext uri="{FF2B5EF4-FFF2-40B4-BE49-F238E27FC236}">
                <a16:creationId xmlns:a16="http://schemas.microsoft.com/office/drawing/2014/main" id="{64751F56-C525-111F-DFC6-2838D1618CBA}"/>
              </a:ext>
            </a:extLst>
          </p:cNvPr>
          <p:cNvSpPr/>
          <p:nvPr/>
        </p:nvSpPr>
        <p:spPr>
          <a:xfrm>
            <a:off x="11726059" y="5912035"/>
            <a:ext cx="17148830" cy="1303149"/>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r" defTabSz="863399">
              <a:buClr>
                <a:srgbClr val="719F33"/>
              </a:buClr>
              <a:buFont typeface="Akkurat-Bold"/>
              <a:defRPr sz="1800">
                <a:uFillTx/>
              </a:defRPr>
            </a:pPr>
            <a:r>
              <a:rPr lang="de-DE" sz="4900" b="1" dirty="0">
                <a:solidFill>
                  <a:srgbClr val="83B814"/>
                </a:solidFill>
                <a:uFill>
                  <a:solidFill>
                    <a:srgbClr val="84B819"/>
                  </a:solidFill>
                </a:uFill>
                <a:latin typeface="Arial" pitchFamily="34" charset="0"/>
                <a:ea typeface="Akkurat-Bold"/>
                <a:cs typeface="Arial" pitchFamily="34" charset="0"/>
                <a:sym typeface="Akkurat-Bold"/>
              </a:rPr>
              <a:t>4th Graduate School on Plasma-Astroparticle Physics</a:t>
            </a:r>
            <a:br>
              <a:rPr lang="de-DE" sz="3700" b="1">
                <a:solidFill>
                  <a:srgbClr val="83B814"/>
                </a:solidFill>
                <a:uFill>
                  <a:solidFill>
                    <a:srgbClr val="84B819"/>
                  </a:solidFill>
                </a:uFill>
                <a:latin typeface="Arial" pitchFamily="34" charset="0"/>
                <a:ea typeface="Akkurat-Bold"/>
                <a:cs typeface="Arial" pitchFamily="34" charset="0"/>
                <a:sym typeface="Akkurat-Bold"/>
              </a:rPr>
            </a:br>
            <a:r>
              <a:rPr lang="de-DE" sz="2900" b="1">
                <a:solidFill>
                  <a:srgbClr val="83B814"/>
                </a:solidFill>
                <a:uFill>
                  <a:solidFill>
                    <a:srgbClr val="84B819"/>
                  </a:solidFill>
                </a:uFill>
                <a:latin typeface="Arial" pitchFamily="34" charset="0"/>
                <a:ea typeface="Akkurat-Bold"/>
                <a:cs typeface="Arial" pitchFamily="34" charset="0"/>
                <a:sym typeface="Akkurat-Bold"/>
              </a:rPr>
              <a:t>Bad Honnef 2023</a:t>
            </a:r>
            <a:endParaRPr lang="de-DE" sz="2900" b="1" dirty="0">
              <a:solidFill>
                <a:srgbClr val="83B814"/>
              </a:solidFill>
              <a:uFill>
                <a:solidFill>
                  <a:srgbClr val="84B819"/>
                </a:solidFill>
              </a:uFill>
              <a:latin typeface="Arial" pitchFamily="34" charset="0"/>
              <a:ea typeface="Akkurat-Bold"/>
              <a:cs typeface="Arial" pitchFamily="34" charset="0"/>
              <a:sym typeface="Akkurat-Bold"/>
            </a:endParaRPr>
          </a:p>
        </p:txBody>
      </p:sp>
      <p:cxnSp>
        <p:nvCxnSpPr>
          <p:cNvPr id="36" name="Gerade Verbindung 35">
            <a:extLst>
              <a:ext uri="{FF2B5EF4-FFF2-40B4-BE49-F238E27FC236}">
                <a16:creationId xmlns:a16="http://schemas.microsoft.com/office/drawing/2014/main" id="{404A4A04-07A2-BAD2-A84A-1F0023AB4A90}"/>
              </a:ext>
            </a:extLst>
          </p:cNvPr>
          <p:cNvCxnSpPr>
            <a:cxnSpLocks/>
          </p:cNvCxnSpPr>
          <p:nvPr/>
        </p:nvCxnSpPr>
        <p:spPr>
          <a:xfrm>
            <a:off x="1278282" y="7794588"/>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grpSp>
        <p:nvGrpSpPr>
          <p:cNvPr id="43" name="Gruppieren 42">
            <a:extLst>
              <a:ext uri="{FF2B5EF4-FFF2-40B4-BE49-F238E27FC236}">
                <a16:creationId xmlns:a16="http://schemas.microsoft.com/office/drawing/2014/main" id="{904119D8-6E1C-5506-6C53-CD4122B7B908}"/>
              </a:ext>
            </a:extLst>
          </p:cNvPr>
          <p:cNvGrpSpPr/>
          <p:nvPr/>
        </p:nvGrpSpPr>
        <p:grpSpPr>
          <a:xfrm>
            <a:off x="1278282" y="8537172"/>
            <a:ext cx="8730000" cy="11811794"/>
            <a:chOff x="1461600" y="8537171"/>
            <a:chExt cx="8730000" cy="12337159"/>
          </a:xfrm>
        </p:grpSpPr>
        <p:sp>
          <p:nvSpPr>
            <p:cNvPr id="39" name="Abgerundetes Rechteck 38">
              <a:extLst>
                <a:ext uri="{FF2B5EF4-FFF2-40B4-BE49-F238E27FC236}">
                  <a16:creationId xmlns:a16="http://schemas.microsoft.com/office/drawing/2014/main" id="{34911DDD-EF21-9DDD-F146-5BFBD8000F6C}"/>
                </a:ext>
              </a:extLst>
            </p:cNvPr>
            <p:cNvSpPr>
              <a:spLocks/>
            </p:cNvSpPr>
            <p:nvPr/>
          </p:nvSpPr>
          <p:spPr>
            <a:xfrm>
              <a:off x="1463040" y="8537171"/>
              <a:ext cx="8728364" cy="12337159"/>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fontScale="92500" lnSpcReduction="10000"/>
            </a:bodyPr>
            <a:lstStyle/>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Cosmic rays interact with our atmosphere and produce large air showers, generating several types of stable and unstable particles. The unstable daughter particles decay and muons can be produced, which are able to reach the earth’s surface. This atmospheric muon flux is divided into a conventional and a prompt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component. Conventional muons come from </a:t>
              </a:r>
              <a:r>
                <a:rPr lang="en-US" sz="2800" dirty="0" err="1">
                  <a:solidFill>
                    <a:schemeClr val="tx1">
                      <a:lumMod val="75000"/>
                      <a:lumOff val="25000"/>
                    </a:schemeClr>
                  </a:solidFill>
                  <a:uFill>
                    <a:solidFill>
                      <a:srgbClr val="000000"/>
                    </a:solidFill>
                  </a:uFill>
                  <a:latin typeface="Helvetica Light" panose="020B0403020202020204" pitchFamily="34" charset="0"/>
                </a:rPr>
                <a:t>pions</a:t>
              </a:r>
              <a:r>
                <a:rPr lang="en-US" sz="2800" dirty="0">
                  <a:solidFill>
                    <a:schemeClr val="tx1">
                      <a:lumMod val="75000"/>
                      <a:lumOff val="25000"/>
                    </a:schemeClr>
                  </a:solidFill>
                  <a:uFill>
                    <a:solidFill>
                      <a:srgbClr val="000000"/>
                    </a:solidFill>
                  </a:uFill>
                  <a:latin typeface="Helvetica Light" panose="020B0403020202020204" pitchFamily="34" charset="0"/>
                </a:rPr>
                <a:t> and kaons, which have a long lifetime compared to the other particles that are defined as prompt. Due to the short lifetime of the prompt particles, they decay nearly instantly and lose almost no energy. This means that the prompt muon flux follows the spectrum of the primary cosmic ray flux and starts to dominate at energies higher than </a:t>
              </a:r>
              <a:r>
                <a:rPr lang="en-US" sz="2800" dirty="0" err="1">
                  <a:solidFill>
                    <a:schemeClr val="tx1">
                      <a:lumMod val="75000"/>
                      <a:lumOff val="25000"/>
                    </a:schemeClr>
                  </a:solidFill>
                  <a:uFill>
                    <a:solidFill>
                      <a:srgbClr val="000000"/>
                    </a:solidFill>
                  </a:uFill>
                  <a:latin typeface="Helvetica Light" panose="020B0403020202020204" pitchFamily="34" charset="0"/>
                </a:rPr>
                <a:t>TeV</a:t>
              </a:r>
              <a:r>
                <a:rPr lang="en-US" sz="2800" dirty="0">
                  <a:solidFill>
                    <a:schemeClr val="tx1">
                      <a:lumMod val="75000"/>
                      <a:lumOff val="25000"/>
                    </a:schemeClr>
                  </a:solidFill>
                  <a:uFill>
                    <a:solidFill>
                      <a:srgbClr val="000000"/>
                    </a:solidFill>
                  </a:uFill>
                  <a:latin typeface="Helvetica Light" panose="020B0403020202020204" pitchFamily="34" charset="0"/>
                </a:rPr>
                <a:t>. </a:t>
              </a:r>
            </a:p>
            <a:p>
              <a:pPr marL="40639" marR="40639" indent="0" algn="l" defTabSz="914400" rtl="0" fontAlgn="auto" latinLnBrk="1" hangingPunct="0">
                <a:lnSpc>
                  <a:spcPct val="100000"/>
                </a:lnSpc>
                <a:spcBef>
                  <a:spcPts val="0"/>
                </a:spcBef>
                <a:spcAft>
                  <a:spcPts val="0"/>
                </a:spcAft>
                <a:buClrTx/>
                <a:buSzTx/>
                <a:buFontTx/>
                <a:buNone/>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A significant discovery of the prompt muon flux has not yet been made. However, learning more about the prompt component can help us to better understand the physics of hadronic interactions.</a:t>
              </a:r>
            </a:p>
            <a:p>
              <a:pPr marL="40639" marR="40639" indent="0" algn="l" defTabSz="914400" rtl="0" fontAlgn="auto" latinLnBrk="1" hangingPunct="0">
                <a:lnSpc>
                  <a:spcPct val="100000"/>
                </a:lnSpc>
                <a:spcBef>
                  <a:spcPts val="0"/>
                </a:spcBef>
                <a:spcAft>
                  <a:spcPts val="0"/>
                </a:spcAft>
                <a:buClrTx/>
                <a:buSzTx/>
                <a:buFontTx/>
                <a:buNone/>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In this analysis, new air shower simulations will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be performed with the latest CORSIKA version, including hadronic interaction models describing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the charm component as well as information about the particle history of muons. We intend to use these simulations to perform a measurement of the prompt muon flux using the </a:t>
              </a:r>
              <a:r>
                <a:rPr lang="en-US" sz="2800" dirty="0" err="1">
                  <a:solidFill>
                    <a:schemeClr val="tx1">
                      <a:lumMod val="75000"/>
                      <a:lumOff val="25000"/>
                    </a:schemeClr>
                  </a:solidFill>
                  <a:uFill>
                    <a:solidFill>
                      <a:srgbClr val="000000"/>
                    </a:solidFill>
                  </a:uFill>
                  <a:latin typeface="Helvetica Light" panose="020B0403020202020204" pitchFamily="34" charset="0"/>
                </a:rPr>
                <a:t>IceCube</a:t>
              </a:r>
              <a:r>
                <a:rPr lang="en-US" sz="2800" dirty="0">
                  <a:solidFill>
                    <a:schemeClr val="tx1">
                      <a:lumMod val="75000"/>
                      <a:lumOff val="25000"/>
                    </a:schemeClr>
                  </a:solidFill>
                  <a:uFill>
                    <a:solidFill>
                      <a:srgbClr val="000000"/>
                    </a:solidFill>
                  </a:uFill>
                  <a:latin typeface="Helvetica Light" panose="020B0403020202020204" pitchFamily="34" charset="0"/>
                </a:rPr>
                <a:t> Neutrino observatory.</a:t>
              </a:r>
            </a:p>
          </p:txBody>
        </p:sp>
        <p:sp>
          <p:nvSpPr>
            <p:cNvPr id="42" name="Abgerundetes Rechteck 41">
              <a:extLst>
                <a:ext uri="{FF2B5EF4-FFF2-40B4-BE49-F238E27FC236}">
                  <a16:creationId xmlns:a16="http://schemas.microsoft.com/office/drawing/2014/main" id="{5D410392-ECE4-AF1E-FA64-B73296288E78}"/>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Introduction</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44" name="Gruppieren 43">
            <a:extLst>
              <a:ext uri="{FF2B5EF4-FFF2-40B4-BE49-F238E27FC236}">
                <a16:creationId xmlns:a16="http://schemas.microsoft.com/office/drawing/2014/main" id="{DC35FBB3-036F-FD1E-71A4-E25EA508FFE9}"/>
              </a:ext>
            </a:extLst>
          </p:cNvPr>
          <p:cNvGrpSpPr/>
          <p:nvPr/>
        </p:nvGrpSpPr>
        <p:grpSpPr>
          <a:xfrm>
            <a:off x="10735219" y="20875526"/>
            <a:ext cx="8730000" cy="20036461"/>
            <a:chOff x="1461600" y="8537171"/>
            <a:chExt cx="8730000" cy="20036461"/>
          </a:xfrm>
        </p:grpSpPr>
        <p:sp>
          <p:nvSpPr>
            <p:cNvPr id="45" name="Abgerundetes Rechteck 44">
              <a:extLst>
                <a:ext uri="{FF2B5EF4-FFF2-40B4-BE49-F238E27FC236}">
                  <a16:creationId xmlns:a16="http://schemas.microsoft.com/office/drawing/2014/main" id="{81622145-EF9D-D708-80E9-9421FB62A0BA}"/>
                </a:ext>
              </a:extLst>
            </p:cNvPr>
            <p:cNvSpPr>
              <a:spLocks/>
            </p:cNvSpPr>
            <p:nvPr/>
          </p:nvSpPr>
          <p:spPr>
            <a:xfrm>
              <a:off x="1463040" y="8537171"/>
              <a:ext cx="8728364" cy="20036461"/>
            </a:xfrm>
            <a:prstGeom prst="roundRect">
              <a:avLst>
                <a:gd name="adj" fmla="val 6073"/>
              </a:avLst>
            </a:prstGeom>
            <a:solidFill>
              <a:schemeClr val="bg1"/>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For a first test data set, we use the simulation framework CORSIKA to simulate 10 Mio. air shower for two different injection angles 𝜃. Hadronic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interactions are modelled with SIBYLL 2.3d. Protons are generated as primary particles with energies from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5</a:t>
              </a:r>
              <a:r>
                <a:rPr lang="en-US" sz="2800" dirty="0">
                  <a:solidFill>
                    <a:schemeClr val="tx1">
                      <a:lumMod val="75000"/>
                      <a:lumOff val="25000"/>
                    </a:schemeClr>
                  </a:solidFill>
                  <a:uFill>
                    <a:solidFill>
                      <a:srgbClr val="000000"/>
                    </a:solidFill>
                  </a:uFill>
                  <a:latin typeface="Helvetica Light" panose="020B0403020202020204" pitchFamily="34" charset="0"/>
                </a:rPr>
                <a:t> GeV to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9</a:t>
              </a:r>
              <a:r>
                <a:rPr lang="en-US" sz="2800" dirty="0">
                  <a:solidFill>
                    <a:schemeClr val="tx1">
                      <a:lumMod val="75000"/>
                      <a:lumOff val="25000"/>
                    </a:schemeClr>
                  </a:solidFill>
                  <a:uFill>
                    <a:solidFill>
                      <a:srgbClr val="000000"/>
                    </a:solidFill>
                  </a:uFill>
                  <a:latin typeface="Helvetica Light" panose="020B0403020202020204" pitchFamily="34" charset="0"/>
                </a:rPr>
                <a:t> GeV using a </a:t>
              </a:r>
              <a:r>
                <a:rPr lang="en-US" sz="2800" dirty="0" err="1">
                  <a:solidFill>
                    <a:schemeClr val="tx1">
                      <a:lumMod val="75000"/>
                      <a:lumOff val="25000"/>
                    </a:schemeClr>
                  </a:solidFill>
                  <a:uFill>
                    <a:solidFill>
                      <a:srgbClr val="000000"/>
                    </a:solidFill>
                  </a:uFill>
                  <a:latin typeface="Helvetica Light" panose="020B0403020202020204" pitchFamily="34" charset="0"/>
                </a:rPr>
                <a:t>powerlaw</a:t>
              </a:r>
              <a:r>
                <a:rPr lang="en-US" sz="2800" dirty="0">
                  <a:solidFill>
                    <a:schemeClr val="tx1">
                      <a:lumMod val="75000"/>
                      <a:lumOff val="25000"/>
                    </a:schemeClr>
                  </a:solidFill>
                  <a:uFill>
                    <a:solidFill>
                      <a:srgbClr val="000000"/>
                    </a:solidFill>
                  </a:uFill>
                  <a:latin typeface="Helvetica Light" panose="020B0403020202020204" pitchFamily="34" charset="0"/>
                </a:rPr>
                <a:t> of E</a:t>
              </a:r>
              <a:r>
                <a:rPr lang="en-US" sz="2800" baseline="30000" dirty="0">
                  <a:solidFill>
                    <a:schemeClr val="tx1">
                      <a:lumMod val="75000"/>
                      <a:lumOff val="25000"/>
                    </a:schemeClr>
                  </a:solidFill>
                  <a:uFill>
                    <a:solidFill>
                      <a:srgbClr val="000000"/>
                    </a:solidFill>
                  </a:uFill>
                  <a:latin typeface="Helvetica Light" panose="020B0403020202020204" pitchFamily="34" charset="0"/>
                </a:rPr>
                <a:t>-1</a:t>
              </a:r>
              <a:r>
                <a:rPr lang="en-US" sz="2800" dirty="0">
                  <a:solidFill>
                    <a:schemeClr val="tx1">
                      <a:lumMod val="75000"/>
                      <a:lumOff val="25000"/>
                    </a:schemeClr>
                  </a:solidFill>
                  <a:uFill>
                    <a:solidFill>
                      <a:srgbClr val="000000"/>
                    </a:solidFill>
                  </a:uFill>
                  <a:latin typeface="Helvetica Light" panose="020B0403020202020204" pitchFamily="34" charset="0"/>
                </a:rPr>
                <a:t> reweighted to </a:t>
              </a:r>
              <a:r>
                <a:rPr lang="en-US" sz="2800" dirty="0" err="1">
                  <a:solidFill>
                    <a:schemeClr val="tx1">
                      <a:lumMod val="75000"/>
                      <a:lumOff val="25000"/>
                    </a:schemeClr>
                  </a:solidFill>
                  <a:uFill>
                    <a:solidFill>
                      <a:srgbClr val="000000"/>
                    </a:solidFill>
                  </a:uFill>
                  <a:latin typeface="Helvetica Light" panose="020B0403020202020204" pitchFamily="34" charset="0"/>
                </a:rPr>
                <a:t>Gaisser</a:t>
              </a:r>
              <a:r>
                <a:rPr lang="en-US" sz="2800" dirty="0">
                  <a:solidFill>
                    <a:schemeClr val="tx1">
                      <a:lumMod val="75000"/>
                      <a:lumOff val="25000"/>
                    </a:schemeClr>
                  </a:solidFill>
                  <a:uFill>
                    <a:solidFill>
                      <a:srgbClr val="000000"/>
                    </a:solidFill>
                  </a:uFill>
                  <a:latin typeface="Helvetica Light" panose="020B0403020202020204" pitchFamily="34" charset="0"/>
                </a:rPr>
                <a:t> H3a. To tag the parent particles of the muons, we use the extended history option (EHIST) of CORSIKA.</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The results are compared to curved produced with </a:t>
              </a:r>
              <a:r>
                <a:rPr lang="en-US" sz="2800" dirty="0" err="1">
                  <a:solidFill>
                    <a:schemeClr val="tx1">
                      <a:lumMod val="75000"/>
                      <a:lumOff val="25000"/>
                    </a:schemeClr>
                  </a:solidFill>
                  <a:uFill>
                    <a:solidFill>
                      <a:srgbClr val="000000"/>
                    </a:solidFill>
                  </a:uFill>
                  <a:latin typeface="Helvetica Light" panose="020B0403020202020204" pitchFamily="34" charset="0"/>
                </a:rPr>
                <a:t>MCEq</a:t>
              </a:r>
              <a:r>
                <a:rPr lang="en-US" sz="2800" baseline="30000" dirty="0">
                  <a:solidFill>
                    <a:schemeClr val="tx1">
                      <a:lumMod val="75000"/>
                      <a:lumOff val="25000"/>
                    </a:schemeClr>
                  </a:solidFill>
                  <a:uFill>
                    <a:solidFill>
                      <a:srgbClr val="000000"/>
                    </a:solidFill>
                  </a:uFill>
                  <a:latin typeface="Helvetica Light" panose="020B0403020202020204" pitchFamily="34" charset="0"/>
                </a:rPr>
                <a:t> </a:t>
              </a:r>
              <a:r>
                <a:rPr lang="en-US" sz="2800" dirty="0">
                  <a:solidFill>
                    <a:schemeClr val="tx1">
                      <a:lumMod val="75000"/>
                      <a:lumOff val="25000"/>
                    </a:schemeClr>
                  </a:solidFill>
                  <a:uFill>
                    <a:solidFill>
                      <a:srgbClr val="000000"/>
                    </a:solidFill>
                  </a:uFill>
                  <a:latin typeface="Helvetica Light" panose="020B0403020202020204" pitchFamily="34" charset="0"/>
                </a:rPr>
                <a:t>using SIBYLL 2.3c for the prompt and conventional component. The deviations at energies higher than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7</a:t>
              </a:r>
              <a:r>
                <a:rPr lang="en-US" sz="2800" dirty="0">
                  <a:solidFill>
                    <a:schemeClr val="tx1">
                      <a:lumMod val="75000"/>
                      <a:lumOff val="25000"/>
                    </a:schemeClr>
                  </a:solidFill>
                  <a:uFill>
                    <a:solidFill>
                      <a:srgbClr val="000000"/>
                    </a:solidFill>
                  </a:uFill>
                  <a:latin typeface="Helvetica Light" panose="020B0403020202020204" pitchFamily="34" charset="0"/>
                </a:rPr>
                <a:t> GeV are caused by the maximum simulated energy being lower than the GZK cut off at ~5 *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9</a:t>
              </a:r>
              <a:r>
                <a:rPr lang="en-US" sz="2800" dirty="0">
                  <a:solidFill>
                    <a:schemeClr val="tx1">
                      <a:lumMod val="75000"/>
                      <a:lumOff val="25000"/>
                    </a:schemeClr>
                  </a:solidFill>
                  <a:uFill>
                    <a:solidFill>
                      <a:srgbClr val="000000"/>
                    </a:solidFill>
                  </a:uFill>
                  <a:latin typeface="Helvetica Light" panose="020B0403020202020204" pitchFamily="34" charset="0"/>
                </a:rPr>
                <a:t> GeV. </a:t>
              </a: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Furthermore, we compare the parent particle types of the prompt muons with the </a:t>
              </a:r>
              <a:r>
                <a:rPr lang="en-US" sz="2800" dirty="0" err="1">
                  <a:solidFill>
                    <a:schemeClr val="tx1">
                      <a:lumMod val="75000"/>
                      <a:lumOff val="25000"/>
                    </a:schemeClr>
                  </a:solidFill>
                  <a:uFill>
                    <a:solidFill>
                      <a:srgbClr val="000000"/>
                    </a:solidFill>
                  </a:uFill>
                  <a:latin typeface="Helvetica Light" panose="020B0403020202020204" pitchFamily="34" charset="0"/>
                </a:rPr>
                <a:t>MCEq</a:t>
              </a:r>
              <a:r>
                <a:rPr lang="en-US" sz="2800" dirty="0">
                  <a:solidFill>
                    <a:schemeClr val="tx1">
                      <a:lumMod val="75000"/>
                      <a:lumOff val="25000"/>
                    </a:schemeClr>
                  </a:solidFill>
                  <a:uFill>
                    <a:solidFill>
                      <a:srgbClr val="000000"/>
                    </a:solidFill>
                  </a:uFill>
                  <a:latin typeface="Helvetica Light" panose="020B0403020202020204" pitchFamily="34" charset="0"/>
                </a:rPr>
                <a:t> prediction.</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We were unable plot all prediction curved due remaining restrictions in </a:t>
              </a:r>
              <a:r>
                <a:rPr lang="en-US" sz="2800" dirty="0" err="1">
                  <a:solidFill>
                    <a:schemeClr val="tx1">
                      <a:lumMod val="75000"/>
                      <a:lumOff val="25000"/>
                    </a:schemeClr>
                  </a:solidFill>
                  <a:uFill>
                    <a:solidFill>
                      <a:srgbClr val="000000"/>
                    </a:solidFill>
                  </a:uFill>
                  <a:latin typeface="Helvetica Light" panose="020B0403020202020204" pitchFamily="34" charset="0"/>
                </a:rPr>
                <a:t>MCEq</a:t>
              </a:r>
              <a:r>
                <a:rPr lang="en-US" sz="2800" dirty="0">
                  <a:solidFill>
                    <a:schemeClr val="tx1">
                      <a:lumMod val="75000"/>
                      <a:lumOff val="25000"/>
                    </a:schemeClr>
                  </a:solidFill>
                  <a:uFill>
                    <a:solidFill>
                      <a:srgbClr val="000000"/>
                    </a:solidFill>
                  </a:uFill>
                  <a:latin typeface="Helvetica Light" panose="020B0403020202020204" pitchFamily="34" charset="0"/>
                </a:rPr>
                <a:t>.</a:t>
              </a:r>
            </a:p>
          </p:txBody>
        </p:sp>
        <p:sp>
          <p:nvSpPr>
            <p:cNvPr id="46" name="Abgerundetes Rechteck 45">
              <a:extLst>
                <a:ext uri="{FF2B5EF4-FFF2-40B4-BE49-F238E27FC236}">
                  <a16:creationId xmlns:a16="http://schemas.microsoft.com/office/drawing/2014/main" id="{09324AFC-424F-C247-8BED-22F44BABFF88}"/>
                </a:ext>
              </a:extLst>
            </p:cNvPr>
            <p:cNvSpPr>
              <a:spLocks noChangeAspect="1"/>
            </p:cNvSpPr>
            <p:nvPr/>
          </p:nvSpPr>
          <p:spPr>
            <a:xfrm>
              <a:off x="1461600" y="8537172"/>
              <a:ext cx="8730000" cy="828000"/>
            </a:xfrm>
            <a:prstGeom prst="roundRect">
              <a:avLst>
                <a:gd name="adj" fmla="val 6073"/>
              </a:avLst>
            </a:prstGeom>
            <a:solidFill>
              <a:srgbClr val="E36913"/>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First feasibility studies</a:t>
              </a:r>
            </a:p>
          </p:txBody>
        </p:sp>
      </p:grpSp>
      <p:grpSp>
        <p:nvGrpSpPr>
          <p:cNvPr id="86" name="Gruppieren 85">
            <a:extLst>
              <a:ext uri="{FF2B5EF4-FFF2-40B4-BE49-F238E27FC236}">
                <a16:creationId xmlns:a16="http://schemas.microsoft.com/office/drawing/2014/main" id="{84099A65-6A81-8033-FA8C-2EE090EB0466}"/>
              </a:ext>
            </a:extLst>
          </p:cNvPr>
          <p:cNvGrpSpPr/>
          <p:nvPr/>
        </p:nvGrpSpPr>
        <p:grpSpPr>
          <a:xfrm>
            <a:off x="10661739" y="15619345"/>
            <a:ext cx="8730000" cy="4729619"/>
            <a:chOff x="1461600" y="8537171"/>
            <a:chExt cx="8730000" cy="4729619"/>
          </a:xfrm>
        </p:grpSpPr>
        <mc:AlternateContent xmlns:mc="http://schemas.openxmlformats.org/markup-compatibility/2006" xmlns:a14="http://schemas.microsoft.com/office/drawing/2010/main">
          <mc:Choice Requires="a14">
            <p:sp>
              <p:nvSpPr>
                <p:cNvPr id="87" name="Abgerundetes Rechteck 86">
                  <a:extLst>
                    <a:ext uri="{FF2B5EF4-FFF2-40B4-BE49-F238E27FC236}">
                      <a16:creationId xmlns:a16="http://schemas.microsoft.com/office/drawing/2014/main" id="{9BD1EA13-9676-2042-F87E-A3393D6A5A3B}"/>
                    </a:ext>
                  </a:extLst>
                </p:cNvPr>
                <p:cNvSpPr>
                  <a:spLocks/>
                </p:cNvSpPr>
                <p:nvPr/>
              </p:nvSpPr>
              <p:spPr>
                <a:xfrm>
                  <a:off x="1463040" y="8537171"/>
                  <a:ext cx="8728364" cy="4729619"/>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14:m>
                    <m:oMathPara xmlns:m="http://schemas.openxmlformats.org/officeDocument/2006/math">
                      <m:oMathParaPr>
                        <m:jc m:val="centerGroup"/>
                      </m:oMathParaPr>
                      <m:oMath xmlns:m="http://schemas.openxmlformats.org/officeDocument/2006/math">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en-US" sz="280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tot</m:t>
                            </m:r>
                          </m:sub>
                        </m:sSub>
                        <m:r>
                          <a:rPr lang="de-DE" sz="2800" b="0" i="1" smtClean="0">
                            <a:solidFill>
                              <a:schemeClr val="tx1">
                                <a:lumMod val="75000"/>
                                <a:lumOff val="25000"/>
                              </a:schemeClr>
                            </a:solidFill>
                            <a:uFill>
                              <a:solidFill>
                                <a:srgbClr val="000000"/>
                              </a:solidFill>
                            </a:uFill>
                            <a:latin typeface="Cambria Math" panose="02040503050406030204" pitchFamily="18" charset="0"/>
                          </a:rPr>
                          <m:t>= </m:t>
                        </m:r>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de-DE" sz="2800" b="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conv</m:t>
                            </m:r>
                          </m:sub>
                        </m:sSub>
                        <m:r>
                          <a:rPr lang="de-DE" sz="2800" b="0" i="1" smtClean="0">
                            <a:solidFill>
                              <a:schemeClr val="tx1">
                                <a:lumMod val="75000"/>
                                <a:lumOff val="25000"/>
                              </a:schemeClr>
                            </a:solidFill>
                            <a:uFill>
                              <a:solidFill>
                                <a:srgbClr val="000000"/>
                              </a:solidFill>
                            </a:uFill>
                            <a:latin typeface="Cambria Math" panose="02040503050406030204" pitchFamily="18" charset="0"/>
                          </a:rPr>
                          <m:t>+ </m:t>
                        </m:r>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de-DE" sz="2800" b="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prompt</m:t>
                            </m:r>
                          </m:sub>
                        </m:sSub>
                      </m:oMath>
                    </m:oMathPara>
                  </a14:m>
                  <a:endParaRPr lang="en-US" sz="2800" dirty="0">
                    <a:solidFill>
                      <a:schemeClr val="tx1">
                        <a:lumMod val="75000"/>
                        <a:lumOff val="25000"/>
                      </a:schemeClr>
                    </a:solidFill>
                    <a:uFill>
                      <a:solidFill>
                        <a:srgbClr val="000000"/>
                      </a:solidFill>
                    </a:uFill>
                    <a:latin typeface="Helvetica Light" panose="020B0403020202020204" pitchFamily="34" charset="0"/>
                  </a:endParaRPr>
                </a:p>
              </p:txBody>
            </p:sp>
          </mc:Choice>
          <mc:Fallback xmlns="">
            <p:sp>
              <p:nvSpPr>
                <p:cNvPr id="87" name="Abgerundetes Rechteck 86">
                  <a:extLst>
                    <a:ext uri="{FF2B5EF4-FFF2-40B4-BE49-F238E27FC236}">
                      <a16:creationId xmlns:a16="http://schemas.microsoft.com/office/drawing/2014/main" id="{9BD1EA13-9676-2042-F87E-A3393D6A5A3B}"/>
                    </a:ext>
                  </a:extLst>
                </p:cNvPr>
                <p:cNvSpPr>
                  <a:spLocks noRot="1" noChangeAspect="1" noMove="1" noResize="1" noEditPoints="1" noAdjustHandles="1" noChangeArrowheads="1" noChangeShapeType="1" noTextEdit="1"/>
                </p:cNvSpPr>
                <p:nvPr/>
              </p:nvSpPr>
              <p:spPr>
                <a:xfrm>
                  <a:off x="1463040" y="8537171"/>
                  <a:ext cx="8728364" cy="4729619"/>
                </a:xfrm>
                <a:prstGeom prst="roundRect">
                  <a:avLst>
                    <a:gd name="adj" fmla="val 6073"/>
                  </a:avLst>
                </a:prstGeom>
                <a:blipFill>
                  <a:blip r:embed="rId3"/>
                  <a:stretch>
                    <a:fillRect/>
                  </a:stretch>
                </a:blipFill>
                <a:ln w="12700" cap="rnd">
                  <a:solidFill>
                    <a:srgbClr val="83B814"/>
                  </a:solidFill>
                  <a:prstDash val="solid"/>
                  <a:round/>
                </a:ln>
                <a:effectLst/>
              </p:spPr>
              <p:txBody>
                <a:bodyPr/>
                <a:lstStyle/>
                <a:p>
                  <a:r>
                    <a:rPr lang="en-US">
                      <a:noFill/>
                    </a:rPr>
                    <a:t> </a:t>
                  </a:r>
                </a:p>
              </p:txBody>
            </p:sp>
          </mc:Fallback>
        </mc:AlternateContent>
        <p:sp>
          <p:nvSpPr>
            <p:cNvPr id="88" name="Abgerundetes Rechteck 87">
              <a:extLst>
                <a:ext uri="{FF2B5EF4-FFF2-40B4-BE49-F238E27FC236}">
                  <a16:creationId xmlns:a16="http://schemas.microsoft.com/office/drawing/2014/main" id="{BB486327-670C-33DE-0401-EE7D155C3FA9}"/>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Atmospheric Muon Flux</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89" name="Gruppieren 88">
            <a:extLst>
              <a:ext uri="{FF2B5EF4-FFF2-40B4-BE49-F238E27FC236}">
                <a16:creationId xmlns:a16="http://schemas.microsoft.com/office/drawing/2014/main" id="{1F54A0CA-47F6-5135-4B49-85E898CE5351}"/>
              </a:ext>
            </a:extLst>
          </p:cNvPr>
          <p:cNvGrpSpPr/>
          <p:nvPr/>
        </p:nvGrpSpPr>
        <p:grpSpPr>
          <a:xfrm>
            <a:off x="20102552" y="8533097"/>
            <a:ext cx="8730000" cy="14338572"/>
            <a:chOff x="1461600" y="8537171"/>
            <a:chExt cx="8730000" cy="5494661"/>
          </a:xfrm>
        </p:grpSpPr>
        <p:sp>
          <p:nvSpPr>
            <p:cNvPr id="90" name="Abgerundetes Rechteck 89">
              <a:extLst>
                <a:ext uri="{FF2B5EF4-FFF2-40B4-BE49-F238E27FC236}">
                  <a16:creationId xmlns:a16="http://schemas.microsoft.com/office/drawing/2014/main" id="{6E2F5A6B-9501-FB00-8A20-7829C8B7DF36}"/>
                </a:ext>
              </a:extLst>
            </p:cNvPr>
            <p:cNvSpPr>
              <a:spLocks/>
            </p:cNvSpPr>
            <p:nvPr/>
          </p:nvSpPr>
          <p:spPr>
            <a:xfrm>
              <a:off x="1463040" y="8537171"/>
              <a:ext cx="8728364" cy="5494661"/>
            </a:xfrm>
            <a:prstGeom prst="roundRect">
              <a:avLst>
                <a:gd name="adj" fmla="val 6073"/>
              </a:avLst>
            </a:prstGeom>
            <a:solidFill>
              <a:schemeClr val="bg1"/>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lnSpcReduction="10000"/>
            </a:bodyPr>
            <a:lstStyle/>
            <a:p>
              <a:pPr marL="40639" marR="40639" algn="l" defTabSz="914400" rtl="0" fontAlgn="auto" latinLnBrk="1" hangingPunct="0">
                <a:lnSpc>
                  <a:spcPct val="100000"/>
                </a:lnSpc>
                <a:spcBef>
                  <a:spcPts val="0"/>
                </a:spcBef>
                <a:spcAft>
                  <a:spcPts val="0"/>
                </a:spcAft>
                <a:buClrTx/>
                <a:buSzTx/>
                <a:tabLst/>
              </a:pPr>
              <a:r>
                <a:rPr lang="de-DE" sz="2800" dirty="0">
                  <a:solidFill>
                    <a:schemeClr val="tx1">
                      <a:lumMod val="75000"/>
                      <a:lumOff val="25000"/>
                    </a:schemeClr>
                  </a:solidFill>
                  <a:uFill>
                    <a:solidFill>
                      <a:srgbClr val="000000"/>
                    </a:solidFill>
                  </a:uFill>
                  <a:latin typeface="Helvetica Light" panose="020B0403020202020204" pitchFamily="34" charset="0"/>
                </a:rPr>
                <a:t>Our analysis idea is to compare IceCube data with Monte Carlo simulations, where the simulations can have a varied normalization of the prompt component. This is achieved by creating a single set of shower simulations, but applying a re-weighting to all shower events containting prompt muons, thus creating individual simulation sets with a different prompt normalization. This approach avoids the need to create new air shower simulations (which are computationally expensive to run) for each different prompt normalization</a:t>
              </a:r>
              <a:br>
                <a:rPr lang="de-DE" sz="2800" dirty="0">
                  <a:solidFill>
                    <a:schemeClr val="tx1">
                      <a:lumMod val="75000"/>
                      <a:lumOff val="25000"/>
                    </a:schemeClr>
                  </a:solidFill>
                  <a:uFill>
                    <a:solidFill>
                      <a:srgbClr val="000000"/>
                    </a:solidFill>
                  </a:uFill>
                  <a:latin typeface="Helvetica Light" panose="020B0403020202020204" pitchFamily="34" charset="0"/>
                </a:rPr>
              </a:br>
              <a:br>
                <a:rPr lang="de-DE"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The plots above show the muon energies for simulations with different weights.</a:t>
              </a: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r>
                <a:rPr lang="de-DE" sz="2800" dirty="0">
                  <a:solidFill>
                    <a:schemeClr val="tx1">
                      <a:lumMod val="75000"/>
                      <a:lumOff val="25000"/>
                    </a:schemeClr>
                  </a:solidFill>
                  <a:uFill>
                    <a:solidFill>
                      <a:srgbClr val="000000"/>
                    </a:solidFill>
                  </a:uFill>
                  <a:latin typeface="Helvetica Light" panose="020B0403020202020204" pitchFamily="34" charset="0"/>
                </a:rPr>
                <a:t>Sensitive to the normalization of the prompt component is the contribution of high-energy muons, but also zenith-dependent effects as well as seasonal variations.</a:t>
              </a:r>
            </a:p>
          </p:txBody>
        </p:sp>
        <p:sp>
          <p:nvSpPr>
            <p:cNvPr id="91" name="Abgerundetes Rechteck 90">
              <a:extLst>
                <a:ext uri="{FF2B5EF4-FFF2-40B4-BE49-F238E27FC236}">
                  <a16:creationId xmlns:a16="http://schemas.microsoft.com/office/drawing/2014/main" id="{17D28DBB-FE25-818E-EB17-6343A7442094}"/>
                </a:ext>
              </a:extLst>
            </p:cNvPr>
            <p:cNvSpPr>
              <a:spLocks noChangeAspect="1"/>
            </p:cNvSpPr>
            <p:nvPr/>
          </p:nvSpPr>
          <p:spPr>
            <a:xfrm>
              <a:off x="1461600" y="8537172"/>
              <a:ext cx="8730000" cy="303785"/>
            </a:xfrm>
            <a:prstGeom prst="roundRect">
              <a:avLst>
                <a:gd name="adj" fmla="val 6073"/>
              </a:avLst>
            </a:prstGeom>
            <a:solidFill>
              <a:srgbClr val="F9DB00"/>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Analysis idea</a:t>
              </a:r>
            </a:p>
          </p:txBody>
        </p:sp>
      </p:grpSp>
      <p:sp>
        <p:nvSpPr>
          <p:cNvPr id="97" name="Shape 16">
            <a:extLst>
              <a:ext uri="{FF2B5EF4-FFF2-40B4-BE49-F238E27FC236}">
                <a16:creationId xmlns:a16="http://schemas.microsoft.com/office/drawing/2014/main" id="{83842148-D2F8-A5E5-E9E0-029691B142E1}"/>
              </a:ext>
            </a:extLst>
          </p:cNvPr>
          <p:cNvSpPr/>
          <p:nvPr/>
        </p:nvSpPr>
        <p:spPr>
          <a:xfrm>
            <a:off x="20695639" y="37271426"/>
            <a:ext cx="2547134" cy="472152"/>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Jean-Marco</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99" name="Textfeld 98">
            <a:extLst>
              <a:ext uri="{FF2B5EF4-FFF2-40B4-BE49-F238E27FC236}">
                <a16:creationId xmlns:a16="http://schemas.microsoft.com/office/drawing/2014/main" id="{DC0F385F-DEFE-20D5-EF1F-EB184D4EC1E0}"/>
              </a:ext>
            </a:extLst>
          </p:cNvPr>
          <p:cNvSpPr txBox="1"/>
          <p:nvPr/>
        </p:nvSpPr>
        <p:spPr>
          <a:xfrm>
            <a:off x="20146368" y="33966018"/>
            <a:ext cx="8915149" cy="270918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noAutofit/>
          </a:bodyPr>
          <a:lstStyle/>
          <a:p>
            <a:pPr marL="40639" marR="40639" indent="0" algn="ctr" defTabSz="914400" rtl="0" fontAlgn="auto" latinLnBrk="1" hangingPunct="0">
              <a:lnSpc>
                <a:spcPct val="100000"/>
              </a:lnSpc>
              <a:spcBef>
                <a:spcPts val="0"/>
              </a:spcBef>
              <a:spcAft>
                <a:spcPts val="1800"/>
              </a:spcAft>
              <a:buClrTx/>
              <a:buSzTx/>
              <a:buFontTx/>
              <a:buNone/>
              <a:tabLst/>
            </a:pPr>
            <a:r>
              <a:rPr lang="en-US" sz="4400" dirty="0">
                <a:solidFill>
                  <a:srgbClr val="000000"/>
                </a:solidFill>
                <a:uFill>
                  <a:solidFill>
                    <a:srgbClr val="000000"/>
                  </a:solidFill>
                </a:uFill>
                <a:latin typeface="Helvetica" pitchFamily="2" charset="0"/>
              </a:rPr>
              <a:t>References</a:t>
            </a:r>
          </a:p>
          <a:p>
            <a:pPr marL="40639" marR="40639" algn="l" rtl="0" latinLnBrk="1" hangingPunct="0"/>
            <a:r>
              <a:rPr lang="en-US" sz="2600" dirty="0">
                <a:solidFill>
                  <a:srgbClr val="000000"/>
                </a:solidFill>
                <a:uFill>
                  <a:solidFill>
                    <a:srgbClr val="000000"/>
                  </a:solidFill>
                </a:uFill>
                <a:latin typeface="Helvetica Light" panose="020B0403020202020204" pitchFamily="34" charset="0"/>
              </a:rPr>
              <a:t>[1]  T. Fuchs, PhD Thesis, 10.17877/DE290R-17241</a:t>
            </a:r>
          </a:p>
          <a:p>
            <a:pPr marL="40639" marR="40639" indent="0" algn="l" defTabSz="914400" rtl="0" fontAlgn="auto" latinLnBrk="1" hangingPunct="0">
              <a:lnSpc>
                <a:spcPct val="100000"/>
              </a:lnSpc>
              <a:spcBef>
                <a:spcPts val="0"/>
              </a:spcBef>
              <a:spcAft>
                <a:spcPts val="0"/>
              </a:spcAft>
              <a:buClrTx/>
              <a:buSzTx/>
              <a:buFontTx/>
              <a:buNone/>
              <a:tabLst/>
            </a:pPr>
            <a:r>
              <a:rPr lang="en-US" sz="2600" dirty="0">
                <a:solidFill>
                  <a:srgbClr val="000000"/>
                </a:solidFill>
                <a:uFill>
                  <a:solidFill>
                    <a:srgbClr val="000000"/>
                  </a:solidFill>
                </a:uFill>
                <a:latin typeface="Helvetica Light" panose="020B0403020202020204" pitchFamily="34" charset="0"/>
              </a:rPr>
              <a:t>[2] </a:t>
            </a:r>
            <a:r>
              <a:rPr lang="en-US" sz="2600" dirty="0" err="1">
                <a:solidFill>
                  <a:srgbClr val="000000"/>
                </a:solidFill>
                <a:uFill>
                  <a:solidFill>
                    <a:srgbClr val="000000"/>
                  </a:solidFill>
                </a:uFill>
                <a:latin typeface="Helvetica Light" panose="020B0403020202020204" pitchFamily="34" charset="0"/>
              </a:rPr>
              <a:t>Astropart</a:t>
            </a:r>
            <a:r>
              <a:rPr lang="en-US" sz="2600" dirty="0">
                <a:solidFill>
                  <a:srgbClr val="000000"/>
                </a:solidFill>
                <a:uFill>
                  <a:solidFill>
                    <a:srgbClr val="000000"/>
                  </a:solidFill>
                </a:uFill>
                <a:latin typeface="Helvetica Light" panose="020B0403020202020204" pitchFamily="34" charset="0"/>
              </a:rPr>
              <a:t>. Phys. 78 (2016) 1-27</a:t>
            </a:r>
          </a:p>
        </p:txBody>
      </p:sp>
      <p:sp>
        <p:nvSpPr>
          <p:cNvPr id="100" name="Textfeld 99">
            <a:extLst>
              <a:ext uri="{FF2B5EF4-FFF2-40B4-BE49-F238E27FC236}">
                <a16:creationId xmlns:a16="http://schemas.microsoft.com/office/drawing/2014/main" id="{FBE58E75-94BE-F164-0BE5-B456361DF58D}"/>
              </a:ext>
            </a:extLst>
          </p:cNvPr>
          <p:cNvSpPr txBox="1"/>
          <p:nvPr/>
        </p:nvSpPr>
        <p:spPr>
          <a:xfrm>
            <a:off x="1325550" y="41542051"/>
            <a:ext cx="27549339" cy="81012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40639" marR="40639" algn="r" rtl="0" latinLnBrk="1" hangingPunct="0"/>
            <a:r>
              <a:rPr lang="en-US" sz="2400" dirty="0">
                <a:solidFill>
                  <a:srgbClr val="000000"/>
                </a:solidFill>
                <a:uFill>
                  <a:solidFill>
                    <a:srgbClr val="000000"/>
                  </a:solidFill>
                </a:uFill>
                <a:latin typeface="Helvetica Light" panose="020B0403020202020204" pitchFamily="34" charset="0"/>
              </a:rPr>
              <a:t>⋆ This work has been supported by the DFG, Collaborative Research Center SFB 876 (project C3) and Collaborative Research Center SFB 1491 (project F3) as well as by the BMBF, project 05A20PEA.</a:t>
            </a:r>
          </a:p>
          <a:p>
            <a:pPr marL="40639" marR="40639" algn="r" rtl="0" latinLnBrk="1" hangingPunct="0"/>
            <a:r>
              <a:rPr lang="en-US" sz="2400" dirty="0">
                <a:solidFill>
                  <a:srgbClr val="000000"/>
                </a:solidFill>
                <a:uFill>
                  <a:solidFill>
                    <a:srgbClr val="000000"/>
                  </a:solidFill>
                </a:uFill>
                <a:latin typeface="Helvetica Light" panose="020B0403020202020204" pitchFamily="34" charset="0"/>
              </a:rPr>
              <a:t> </a:t>
            </a:r>
            <a:endParaRPr kumimoji="0" lang="en-US" sz="2400" u="none" strike="noStrike" cap="none" spc="0" normalizeH="0" baseline="0" dirty="0">
              <a:ln>
                <a:noFill/>
              </a:ln>
              <a:solidFill>
                <a:srgbClr val="000000"/>
              </a:solidFill>
              <a:effectLst/>
              <a:uFill>
                <a:solidFill>
                  <a:srgbClr val="000000"/>
                </a:solidFill>
              </a:uFill>
              <a:latin typeface="Helvetica Light" panose="020B0403020202020204" pitchFamily="34" charset="0"/>
              <a:sym typeface="Times New Roman"/>
            </a:endParaRPr>
          </a:p>
        </p:txBody>
      </p:sp>
      <p:cxnSp>
        <p:nvCxnSpPr>
          <p:cNvPr id="101" name="Gerade Verbindung 100">
            <a:extLst>
              <a:ext uri="{FF2B5EF4-FFF2-40B4-BE49-F238E27FC236}">
                <a16:creationId xmlns:a16="http://schemas.microsoft.com/office/drawing/2014/main" id="{5CBE1F18-7070-E5F7-6F71-28BDF26BBA9A}"/>
              </a:ext>
            </a:extLst>
          </p:cNvPr>
          <p:cNvCxnSpPr>
            <a:cxnSpLocks/>
          </p:cNvCxnSpPr>
          <p:nvPr/>
        </p:nvCxnSpPr>
        <p:spPr>
          <a:xfrm>
            <a:off x="1278282" y="41245126"/>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pic>
        <p:nvPicPr>
          <p:cNvPr id="3" name="Grafik 2" descr="Ein Bild, das Text enthält.&#10;&#10;Automatisch generierte Beschreibung">
            <a:extLst>
              <a:ext uri="{FF2B5EF4-FFF2-40B4-BE49-F238E27FC236}">
                <a16:creationId xmlns:a16="http://schemas.microsoft.com/office/drawing/2014/main" id="{2BC13F49-B856-F499-942B-DAEE2428719F}"/>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78282" y="1516404"/>
            <a:ext cx="7772400" cy="1548407"/>
          </a:xfrm>
          <a:prstGeom prst="rect">
            <a:avLst/>
          </a:prstGeom>
        </p:spPr>
      </p:pic>
      <p:pic>
        <p:nvPicPr>
          <p:cNvPr id="4" name="Grafik 3" descr="Ein Bild, das Text, drinnen, Computer enthält.&#10;&#10;Automatisch generierte Beschreibung">
            <a:extLst>
              <a:ext uri="{FF2B5EF4-FFF2-40B4-BE49-F238E27FC236}">
                <a16:creationId xmlns:a16="http://schemas.microsoft.com/office/drawing/2014/main" id="{C2B615BA-00F9-07A4-90F0-8C04C6836C63}"/>
              </a:ext>
            </a:extLst>
          </p:cNvPr>
          <p:cNvPicPr>
            <a:picLocks noChangeAspect="1"/>
          </p:cNvPicPr>
          <p:nvPr/>
        </p:nvPicPr>
        <p:blipFill>
          <a:blip r:embed="rId5"/>
          <a:stretch>
            <a:fillRect/>
          </a:stretch>
        </p:blipFill>
        <p:spPr>
          <a:xfrm rot="5400000">
            <a:off x="23146717" y="38339380"/>
            <a:ext cx="2240384" cy="1680288"/>
          </a:xfrm>
          <a:prstGeom prst="rect">
            <a:avLst/>
          </a:prstGeom>
        </p:spPr>
      </p:pic>
      <p:sp>
        <p:nvSpPr>
          <p:cNvPr id="5" name="Shape 16">
            <a:extLst>
              <a:ext uri="{FF2B5EF4-FFF2-40B4-BE49-F238E27FC236}">
                <a16:creationId xmlns:a16="http://schemas.microsoft.com/office/drawing/2014/main" id="{C05AC504-A362-AB87-284A-DFF62FA15324}"/>
              </a:ext>
            </a:extLst>
          </p:cNvPr>
          <p:cNvSpPr/>
          <p:nvPr/>
        </p:nvSpPr>
        <p:spPr>
          <a:xfrm>
            <a:off x="23643708" y="37271426"/>
            <a:ext cx="2547134" cy="472152"/>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Ludwig</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6" name="Shape 16">
            <a:extLst>
              <a:ext uri="{FF2B5EF4-FFF2-40B4-BE49-F238E27FC236}">
                <a16:creationId xmlns:a16="http://schemas.microsoft.com/office/drawing/2014/main" id="{5AC05103-802A-AF0C-DD68-07FA7CE441B0}"/>
              </a:ext>
            </a:extLst>
          </p:cNvPr>
          <p:cNvSpPr/>
          <p:nvPr/>
        </p:nvSpPr>
        <p:spPr>
          <a:xfrm>
            <a:off x="26454361" y="37330534"/>
            <a:ext cx="2547134" cy="472152"/>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Pascal</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pic>
        <p:nvPicPr>
          <p:cNvPr id="7" name="Inhaltsplatzhalter 10" descr="Ein Bild, das Person, drinnen, Wand enthält.&#10;&#10;Automatisch generierte Beschreibung">
            <a:extLst>
              <a:ext uri="{FF2B5EF4-FFF2-40B4-BE49-F238E27FC236}">
                <a16:creationId xmlns:a16="http://schemas.microsoft.com/office/drawing/2014/main" id="{B4F869FF-73C8-2DA3-0028-0D48DCF75CE7}"/>
              </a:ext>
            </a:extLst>
          </p:cNvPr>
          <p:cNvPicPr>
            <a:picLocks noChangeAspect="1"/>
          </p:cNvPicPr>
          <p:nvPr/>
        </p:nvPicPr>
        <p:blipFill>
          <a:blip r:embed="rId6"/>
          <a:stretch>
            <a:fillRect/>
          </a:stretch>
        </p:blipFill>
        <p:spPr>
          <a:xfrm>
            <a:off x="20695639" y="38059332"/>
            <a:ext cx="1680288" cy="2240384"/>
          </a:xfrm>
          <a:prstGeom prst="rect">
            <a:avLst/>
          </a:prstGeom>
        </p:spPr>
      </p:pic>
      <p:sp>
        <p:nvSpPr>
          <p:cNvPr id="8" name="Textfeld 7">
            <a:extLst>
              <a:ext uri="{FF2B5EF4-FFF2-40B4-BE49-F238E27FC236}">
                <a16:creationId xmlns:a16="http://schemas.microsoft.com/office/drawing/2014/main" id="{CABCCBC0-5557-2E70-1847-64FBE324C3B5}"/>
              </a:ext>
            </a:extLst>
          </p:cNvPr>
          <p:cNvSpPr txBox="1"/>
          <p:nvPr/>
        </p:nvSpPr>
        <p:spPr>
          <a:xfrm>
            <a:off x="6060558" y="30077738"/>
            <a:ext cx="184666" cy="19492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en-US" sz="600" b="0" i="0" u="none" strike="noStrike" cap="none" spc="0" normalizeH="0" baseline="0" dirty="0">
              <a:ln>
                <a:noFill/>
              </a:ln>
              <a:solidFill>
                <a:srgbClr val="000000"/>
              </a:solidFill>
              <a:effectLst/>
              <a:uFill>
                <a:solidFill>
                  <a:srgbClr val="000000"/>
                </a:solidFill>
              </a:uFill>
              <a:latin typeface="+mn-lt"/>
              <a:ea typeface="+mn-ea"/>
              <a:cs typeface="+mn-cs"/>
              <a:sym typeface="Times New Roman"/>
            </a:endParaRPr>
          </a:p>
        </p:txBody>
      </p:sp>
      <p:pic>
        <p:nvPicPr>
          <p:cNvPr id="9" name="Grafik 8">
            <a:extLst>
              <a:ext uri="{FF2B5EF4-FFF2-40B4-BE49-F238E27FC236}">
                <a16:creationId xmlns:a16="http://schemas.microsoft.com/office/drawing/2014/main" id="{B5ED90C1-A213-5926-2BA2-E66A8F59D308}"/>
              </a:ext>
            </a:extLst>
          </p:cNvPr>
          <p:cNvPicPr>
            <a:picLocks noChangeAspect="1"/>
          </p:cNvPicPr>
          <p:nvPr/>
        </p:nvPicPr>
        <p:blipFill>
          <a:blip r:embed="rId7"/>
          <a:stretch>
            <a:fillRect/>
          </a:stretch>
        </p:blipFill>
        <p:spPr>
          <a:xfrm>
            <a:off x="26157891" y="38059332"/>
            <a:ext cx="2240384" cy="2240384"/>
          </a:xfrm>
          <a:prstGeom prst="rect">
            <a:avLst/>
          </a:prstGeom>
        </p:spPr>
      </p:pic>
      <p:grpSp>
        <p:nvGrpSpPr>
          <p:cNvPr id="14" name="Gruppieren 13">
            <a:extLst>
              <a:ext uri="{FF2B5EF4-FFF2-40B4-BE49-F238E27FC236}">
                <a16:creationId xmlns:a16="http://schemas.microsoft.com/office/drawing/2014/main" id="{A7FFAD62-4766-3175-0D86-0059340D5D22}"/>
              </a:ext>
            </a:extLst>
          </p:cNvPr>
          <p:cNvGrpSpPr/>
          <p:nvPr/>
        </p:nvGrpSpPr>
        <p:grpSpPr>
          <a:xfrm>
            <a:off x="1325550" y="20875526"/>
            <a:ext cx="8730000" cy="20036460"/>
            <a:chOff x="1461600" y="8537170"/>
            <a:chExt cx="8730000" cy="20927641"/>
          </a:xfrm>
        </p:grpSpPr>
        <mc:AlternateContent xmlns:mc="http://schemas.openxmlformats.org/markup-compatibility/2006" xmlns:a14="http://schemas.microsoft.com/office/drawing/2010/main">
          <mc:Choice Requires="a14">
            <p:sp>
              <p:nvSpPr>
                <p:cNvPr id="15" name="Abgerundetes Rechteck 14">
                  <a:extLst>
                    <a:ext uri="{FF2B5EF4-FFF2-40B4-BE49-F238E27FC236}">
                      <a16:creationId xmlns:a16="http://schemas.microsoft.com/office/drawing/2014/main" id="{450DAA71-ADC4-FECC-E1D4-7C3CE1DC2505}"/>
                    </a:ext>
                  </a:extLst>
                </p:cNvPr>
                <p:cNvSpPr>
                  <a:spLocks/>
                </p:cNvSpPr>
                <p:nvPr/>
              </p:nvSpPr>
              <p:spPr>
                <a:xfrm>
                  <a:off x="1463040" y="8537170"/>
                  <a:ext cx="8728364" cy="20927641"/>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An analysis to measure the prompt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components was done by T. Fuchs in [1].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The energy spectrum of leading muons with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E</a:t>
                  </a:r>
                  <a:r>
                    <a:rPr lang="en-US" sz="2800" baseline="-25000" dirty="0">
                      <a:solidFill>
                        <a:schemeClr val="tx1">
                          <a:lumMod val="75000"/>
                          <a:lumOff val="25000"/>
                        </a:schemeClr>
                      </a:solidFill>
                      <a:uFill>
                        <a:solidFill>
                          <a:srgbClr val="000000"/>
                        </a:solidFill>
                      </a:uFill>
                      <a:latin typeface="Helvetica Light" panose="020B0403020202020204" pitchFamily="34" charset="0"/>
                    </a:rPr>
                    <a:t>max</a:t>
                  </a:r>
                  <a:r>
                    <a:rPr lang="en-US" sz="2800" dirty="0">
                      <a:solidFill>
                        <a:schemeClr val="tx1">
                          <a:lumMod val="75000"/>
                          <a:lumOff val="25000"/>
                        </a:schemeClr>
                      </a:solidFill>
                      <a:uFill>
                        <a:solidFill>
                          <a:srgbClr val="000000"/>
                        </a:solidFill>
                      </a:uFill>
                      <a:latin typeface="Helvetica Light" panose="020B0403020202020204" pitchFamily="34" charset="0"/>
                    </a:rPr>
                    <a:t> / </a:t>
                  </a:r>
                  <a:r>
                    <a:rPr lang="en-US" sz="2800" dirty="0" err="1">
                      <a:solidFill>
                        <a:schemeClr val="tx1">
                          <a:lumMod val="75000"/>
                          <a:lumOff val="25000"/>
                        </a:schemeClr>
                      </a:solidFill>
                      <a:uFill>
                        <a:solidFill>
                          <a:srgbClr val="000000"/>
                        </a:solidFill>
                      </a:uFill>
                      <a:latin typeface="Helvetica Light" panose="020B0403020202020204" pitchFamily="34" charset="0"/>
                    </a:rPr>
                    <a:t>E</a:t>
                  </a:r>
                  <a:r>
                    <a:rPr lang="en-US" sz="2800" baseline="-25000" dirty="0" err="1">
                      <a:solidFill>
                        <a:schemeClr val="tx1">
                          <a:lumMod val="75000"/>
                          <a:lumOff val="25000"/>
                        </a:schemeClr>
                      </a:solidFill>
                      <a:uFill>
                        <a:solidFill>
                          <a:srgbClr val="000000"/>
                        </a:solidFill>
                      </a:uFill>
                      <a:latin typeface="Helvetica Light" panose="020B0403020202020204" pitchFamily="34" charset="0"/>
                    </a:rPr>
                    <a:t>tot</a:t>
                  </a:r>
                  <a:r>
                    <a:rPr lang="en-US" sz="2800" dirty="0">
                      <a:solidFill>
                        <a:schemeClr val="tx1">
                          <a:lumMod val="75000"/>
                          <a:lumOff val="25000"/>
                        </a:schemeClr>
                      </a:solidFill>
                      <a:uFill>
                        <a:solidFill>
                          <a:srgbClr val="000000"/>
                        </a:solidFill>
                      </a:uFill>
                      <a:latin typeface="Helvetica Light" panose="020B0403020202020204" pitchFamily="34" charset="0"/>
                    </a:rPr>
                    <a:t> &gt; 0.5 was unfolded and a fit of the normalization was performed for several prompt models. Due to the lack of sufficient Monte Carlo simulations, the factor </a:t>
                  </a:r>
                  <a14:m>
                    <m:oMath xmlns:m="http://schemas.openxmlformats.org/officeDocument/2006/math">
                      <m:sSub>
                        <m:sSubPr>
                          <m:ctrlPr>
                            <a:rPr lang="de-DE" sz="2800" b="0" i="1" smtClean="0">
                              <a:latin typeface="Cambria Math" panose="02040503050406030204" pitchFamily="18" charset="0"/>
                            </a:rPr>
                          </m:ctrlPr>
                        </m:sSubPr>
                        <m:e>
                          <m:r>
                            <a:rPr lang="de-DE" sz="2800" b="0" i="1" smtClean="0">
                              <a:latin typeface="Cambria Math" panose="02040503050406030204" pitchFamily="18" charset="0"/>
                            </a:rPr>
                            <m:t>𝑁</m:t>
                          </m:r>
                        </m:e>
                        <m:sub>
                          <m:r>
                            <m:rPr>
                              <m:sty m:val="p"/>
                            </m:rPr>
                            <a:rPr lang="de-DE" sz="2800" b="0" i="0" smtClean="0">
                              <a:latin typeface="Cambria Math" panose="02040503050406030204" pitchFamily="18" charset="0"/>
                            </a:rPr>
                            <m:t>prompt</m:t>
                          </m:r>
                        </m:sub>
                      </m:sSub>
                      <m:r>
                        <a:rPr lang="de-DE" sz="2800" b="0" i="1" smtClean="0">
                          <a:latin typeface="Cambria Math" panose="02040503050406030204" pitchFamily="18" charset="0"/>
                        </a:rPr>
                        <m:t> </m:t>
                      </m:r>
                    </m:oMath>
                  </a14:m>
                  <a:r>
                    <a:rPr lang="en-US" sz="2800" dirty="0">
                      <a:solidFill>
                        <a:schemeClr val="tx1">
                          <a:lumMod val="75000"/>
                          <a:lumOff val="25000"/>
                        </a:schemeClr>
                      </a:solidFill>
                      <a:uFill>
                        <a:solidFill>
                          <a:srgbClr val="000000"/>
                        </a:solidFill>
                      </a:uFill>
                      <a:latin typeface="Helvetica Light" panose="020B0403020202020204" pitchFamily="34" charset="0"/>
                    </a:rPr>
                    <a:t>describing the prompt component in this analysis has been determined to be compatible with zero.</a:t>
                  </a: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14:m>
                    <m:oMathPara xmlns:m="http://schemas.openxmlformats.org/officeDocument/2006/math">
                      <m:oMathParaPr>
                        <m:jc m:val="centerGroup"/>
                      </m:oMathParaPr>
                      <m:oMath xmlns:m="http://schemas.openxmlformats.org/officeDocument/2006/math">
                        <m:r>
                          <a:rPr lang="en-US" sz="2400" i="1">
                            <a:solidFill>
                              <a:schemeClr val="tx1">
                                <a:lumMod val="75000"/>
                                <a:lumOff val="25000"/>
                              </a:schemeClr>
                            </a:solidFill>
                            <a:uFill>
                              <a:solidFill>
                                <a:srgbClr val="000000"/>
                              </a:solidFill>
                            </a:uFill>
                            <a:latin typeface="Cambria Math" panose="02040503050406030204" pitchFamily="18" charset="0"/>
                          </a:rPr>
                          <m:t>𝚽</m:t>
                        </m:r>
                        <m:d>
                          <m:dPr>
                            <m:ctrlPr>
                              <a:rPr lang="de-DE" sz="2400" b="0" i="1" smtClean="0">
                                <a:latin typeface="Cambria Math" panose="02040503050406030204" pitchFamily="18" charset="0"/>
                              </a:rPr>
                            </m:ctrlPr>
                          </m:dPr>
                          <m:e>
                            <m:r>
                              <a:rPr lang="de-DE" sz="2400" b="0" i="1" smtClean="0">
                                <a:latin typeface="Cambria Math" panose="02040503050406030204" pitchFamily="18" charset="0"/>
                              </a:rPr>
                              <m:t>𝐸</m:t>
                            </m:r>
                          </m:e>
                        </m:d>
                        <m:r>
                          <a:rPr lang="de-DE" sz="2400" b="0" i="1" smtClean="0">
                            <a:latin typeface="Cambria Math" panose="02040503050406030204" pitchFamily="18" charset="0"/>
                          </a:rPr>
                          <m:t>=</m:t>
                        </m:r>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𝑁</m:t>
                            </m:r>
                          </m:e>
                          <m:sub>
                            <m:r>
                              <m:rPr>
                                <m:sty m:val="p"/>
                              </m:rPr>
                              <a:rPr lang="de-DE" sz="2400" b="0" i="0" smtClean="0">
                                <a:latin typeface="Cambria Math" panose="02040503050406030204" pitchFamily="18" charset="0"/>
                              </a:rPr>
                              <m:t>conv</m:t>
                            </m:r>
                          </m:sub>
                        </m:sSub>
                        <m:r>
                          <a:rPr lang="de-DE" sz="2400" b="0" i="1" smtClean="0">
                            <a:latin typeface="Cambria Math" panose="02040503050406030204" pitchFamily="18" charset="0"/>
                          </a:rPr>
                          <m:t>∗</m:t>
                        </m:r>
                        <m:sSub>
                          <m:sSubPr>
                            <m:ctrlPr>
                              <a:rPr lang="de-DE" sz="2400" b="0" i="1" smtClean="0">
                                <a:latin typeface="Cambria Math" panose="02040503050406030204" pitchFamily="18" charset="0"/>
                              </a:rPr>
                            </m:ctrlPr>
                          </m:sSubPr>
                          <m:e>
                            <m:r>
                              <a:rPr lang="en-US" sz="2400" i="1">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400" b="0" i="0" smtClean="0">
                                <a:latin typeface="Cambria Math" panose="02040503050406030204" pitchFamily="18" charset="0"/>
                              </a:rPr>
                              <m:t>conv</m:t>
                            </m:r>
                          </m:sub>
                        </m:sSub>
                        <m:r>
                          <a:rPr lang="de-DE" sz="2400" b="0" i="1" smtClean="0">
                            <a:latin typeface="Cambria Math" panose="02040503050406030204" pitchFamily="18" charset="0"/>
                          </a:rPr>
                          <m:t>(</m:t>
                        </m:r>
                        <m:r>
                          <a:rPr lang="de-DE" sz="2400" b="0" i="1" smtClean="0">
                            <a:latin typeface="Cambria Math" panose="02040503050406030204" pitchFamily="18" charset="0"/>
                          </a:rPr>
                          <m:t>𝐸</m:t>
                        </m:r>
                        <m:r>
                          <a:rPr lang="de-DE" sz="2400" b="0" i="1" smtClean="0">
                            <a:latin typeface="Cambria Math" panose="02040503050406030204" pitchFamily="18" charset="0"/>
                          </a:rPr>
                          <m:t>)+</m:t>
                        </m:r>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𝑁</m:t>
                            </m:r>
                          </m:e>
                          <m:sub>
                            <m:r>
                              <m:rPr>
                                <m:sty m:val="p"/>
                              </m:rPr>
                              <a:rPr lang="de-DE" sz="2400" b="0" i="0" smtClean="0">
                                <a:latin typeface="Cambria Math" panose="02040503050406030204" pitchFamily="18" charset="0"/>
                              </a:rPr>
                              <m:t>prompt</m:t>
                            </m:r>
                          </m:sub>
                        </m:sSub>
                        <m:r>
                          <a:rPr lang="de-DE" sz="2400" b="0" i="1" smtClean="0">
                            <a:latin typeface="Cambria Math" panose="02040503050406030204" pitchFamily="18" charset="0"/>
                          </a:rPr>
                          <m:t>∗ </m:t>
                        </m:r>
                        <m:sSub>
                          <m:sSubPr>
                            <m:ctrlPr>
                              <a:rPr lang="de-DE" sz="2400" b="0" i="1" smtClean="0">
                                <a:latin typeface="Cambria Math" panose="02040503050406030204" pitchFamily="18" charset="0"/>
                              </a:rPr>
                            </m:ctrlPr>
                          </m:sSubPr>
                          <m:e>
                            <m:r>
                              <a:rPr lang="en-US" sz="2400" i="1">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400" b="0" i="0" smtClean="0">
                                <a:latin typeface="Cambria Math" panose="02040503050406030204" pitchFamily="18" charset="0"/>
                              </a:rPr>
                              <m:t>prompt</m:t>
                            </m:r>
                          </m:sub>
                        </m:sSub>
                        <m:r>
                          <a:rPr lang="de-DE" sz="2400" b="0" i="1" smtClean="0">
                            <a:latin typeface="Cambria Math" panose="02040503050406030204" pitchFamily="18" charset="0"/>
                          </a:rPr>
                          <m:t>(</m:t>
                        </m:r>
                        <m:r>
                          <a:rPr lang="de-DE" sz="2400" b="0" i="1" smtClean="0">
                            <a:latin typeface="Cambria Math" panose="02040503050406030204" pitchFamily="18" charset="0"/>
                          </a:rPr>
                          <m:t>𝐸</m:t>
                        </m:r>
                        <m:r>
                          <a:rPr lang="de-DE" sz="2400" b="0" i="1" smtClean="0">
                            <a:latin typeface="Cambria Math" panose="02040503050406030204" pitchFamily="18" charset="0"/>
                          </a:rPr>
                          <m:t>)</m:t>
                        </m:r>
                      </m:oMath>
                    </m:oMathPara>
                  </a14:m>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Another analysis was done in [2]. Hints of the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prompt muon flux are already presented, but an unreasonable mismatch between data and MC occurs in the cosine zenith distribution. A constant offset of about 20 % more data is observed over the entire range on trigger level. After applying quality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cuts, the ratio diverges. In both simulations, the hadronic interaction model SIBYLL 2.1 was used which does not consider charmed particles.</a:t>
                  </a:r>
                </a:p>
              </p:txBody>
            </p:sp>
          </mc:Choice>
          <mc:Fallback xmlns="">
            <p:sp>
              <p:nvSpPr>
                <p:cNvPr id="15" name="Abgerundetes Rechteck 14">
                  <a:extLst>
                    <a:ext uri="{FF2B5EF4-FFF2-40B4-BE49-F238E27FC236}">
                      <a16:creationId xmlns:a16="http://schemas.microsoft.com/office/drawing/2014/main" id="{450DAA71-ADC4-FECC-E1D4-7C3CE1DC2505}"/>
                    </a:ext>
                  </a:extLst>
                </p:cNvPr>
                <p:cNvSpPr>
                  <a:spLocks noRot="1" noChangeAspect="1" noMove="1" noResize="1" noEditPoints="1" noAdjustHandles="1" noChangeArrowheads="1" noChangeShapeType="1" noTextEdit="1"/>
                </p:cNvSpPr>
                <p:nvPr/>
              </p:nvSpPr>
              <p:spPr>
                <a:xfrm>
                  <a:off x="1463040" y="8537170"/>
                  <a:ext cx="8728364" cy="20927641"/>
                </a:xfrm>
                <a:prstGeom prst="roundRect">
                  <a:avLst>
                    <a:gd name="adj" fmla="val 6073"/>
                  </a:avLst>
                </a:prstGeom>
                <a:blipFill>
                  <a:blip r:embed="rId8"/>
                  <a:stretch>
                    <a:fillRect/>
                  </a:stretch>
                </a:blipFill>
                <a:ln w="12700" cap="rnd">
                  <a:solidFill>
                    <a:srgbClr val="83B814"/>
                  </a:solidFill>
                  <a:prstDash val="solid"/>
                  <a:round/>
                </a:ln>
                <a:effectLst/>
              </p:spPr>
              <p:txBody>
                <a:bodyPr/>
                <a:lstStyle/>
                <a:p>
                  <a:r>
                    <a:rPr lang="en-US">
                      <a:noFill/>
                    </a:rPr>
                    <a:t> </a:t>
                  </a:r>
                </a:p>
              </p:txBody>
            </p:sp>
          </mc:Fallback>
        </mc:AlternateContent>
        <p:sp>
          <p:nvSpPr>
            <p:cNvPr id="17" name="Abgerundetes Rechteck 16">
              <a:extLst>
                <a:ext uri="{FF2B5EF4-FFF2-40B4-BE49-F238E27FC236}">
                  <a16:creationId xmlns:a16="http://schemas.microsoft.com/office/drawing/2014/main" id="{07E5EC74-706D-A3D5-83A1-8083CACF308F}"/>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Former Analyses</a:t>
              </a:r>
            </a:p>
          </p:txBody>
        </p:sp>
      </p:grpSp>
      <p:pic>
        <p:nvPicPr>
          <p:cNvPr id="19" name="Grafik 18">
            <a:extLst>
              <a:ext uri="{FF2B5EF4-FFF2-40B4-BE49-F238E27FC236}">
                <a16:creationId xmlns:a16="http://schemas.microsoft.com/office/drawing/2014/main" id="{8679DD55-FFB0-698B-AEB2-B4AF358F80D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661739" y="8537172"/>
            <a:ext cx="8728364" cy="6546273"/>
          </a:xfrm>
          <a:prstGeom prst="rect">
            <a:avLst/>
          </a:prstGeom>
        </p:spPr>
      </p:pic>
      <p:sp>
        <p:nvSpPr>
          <p:cNvPr id="23" name="Textfeld 22">
            <a:extLst>
              <a:ext uri="{FF2B5EF4-FFF2-40B4-BE49-F238E27FC236}">
                <a16:creationId xmlns:a16="http://schemas.microsoft.com/office/drawing/2014/main" id="{E8A3B6BB-FC7D-3527-571B-5C7925C007D0}"/>
              </a:ext>
            </a:extLst>
          </p:cNvPr>
          <p:cNvSpPr txBox="1"/>
          <p:nvPr/>
        </p:nvSpPr>
        <p:spPr>
          <a:xfrm>
            <a:off x="10869295" y="14681661"/>
            <a:ext cx="5745149"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en-US" sz="1200" b="0" i="0" u="none" strike="noStrike" cap="none" spc="0" normalizeH="0" baseline="0" dirty="0" err="1">
                <a:ln>
                  <a:noFill/>
                </a:ln>
                <a:solidFill>
                  <a:schemeClr val="bg1"/>
                </a:solidFill>
                <a:effectLst/>
                <a:uFill>
                  <a:solidFill>
                    <a:srgbClr val="000000"/>
                  </a:solidFill>
                </a:uFill>
                <a:latin typeface="Helvetica" pitchFamily="2" charset="0"/>
                <a:sym typeface="Times New Roman"/>
              </a:rPr>
              <a:t>masterclass.icecube.wisc.edu</a:t>
            </a:r>
            <a:endParaRPr kumimoji="0" lang="en-US" sz="1200" b="0" i="0"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nvGrpSpPr>
          <p:cNvPr id="24" name="Gruppieren 23">
            <a:extLst>
              <a:ext uri="{FF2B5EF4-FFF2-40B4-BE49-F238E27FC236}">
                <a16:creationId xmlns:a16="http://schemas.microsoft.com/office/drawing/2014/main" id="{60F3741D-4312-25D9-7433-9D224DD518EF}"/>
              </a:ext>
            </a:extLst>
          </p:cNvPr>
          <p:cNvGrpSpPr/>
          <p:nvPr/>
        </p:nvGrpSpPr>
        <p:grpSpPr>
          <a:xfrm>
            <a:off x="20271495" y="23395754"/>
            <a:ext cx="8730000" cy="9990859"/>
            <a:chOff x="1461600" y="8537171"/>
            <a:chExt cx="8730000" cy="7038517"/>
          </a:xfrm>
        </p:grpSpPr>
        <p:sp>
          <p:nvSpPr>
            <p:cNvPr id="25" name="Abgerundetes Rechteck 24">
              <a:extLst>
                <a:ext uri="{FF2B5EF4-FFF2-40B4-BE49-F238E27FC236}">
                  <a16:creationId xmlns:a16="http://schemas.microsoft.com/office/drawing/2014/main" id="{F49CD5A1-5D1E-1399-F501-37B4F9CC5FD7}"/>
                </a:ext>
              </a:extLst>
            </p:cNvPr>
            <p:cNvSpPr>
              <a:spLocks/>
            </p:cNvSpPr>
            <p:nvPr/>
          </p:nvSpPr>
          <p:spPr>
            <a:xfrm>
              <a:off x="1463040" y="8537171"/>
              <a:ext cx="8728364" cy="7038517"/>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97839" marR="40639" indent="-457200" algn="l" defTabSz="914400" rtl="0" fontAlgn="auto" latinLnBrk="1" hangingPunct="0">
                <a:lnSpc>
                  <a:spcPct val="100000"/>
                </a:lnSpc>
                <a:spcBef>
                  <a:spcPts val="0"/>
                </a:spcBef>
                <a:spcAft>
                  <a:spcPts val="0"/>
                </a:spcAft>
                <a:buClrTx/>
                <a:buSzTx/>
                <a:buFont typeface="Courier New" panose="02070309020205020404" pitchFamily="49" charset="0"/>
                <a:buChar char="o"/>
                <a:tabLst/>
              </a:pPr>
              <a:r>
                <a:rPr lang="en-US" sz="2800" dirty="0">
                  <a:solidFill>
                    <a:schemeClr val="tx1">
                      <a:lumMod val="75000"/>
                      <a:lumOff val="25000"/>
                    </a:schemeClr>
                  </a:solidFill>
                  <a:uFill>
                    <a:solidFill>
                      <a:srgbClr val="000000"/>
                    </a:solidFill>
                  </a:uFill>
                  <a:latin typeface="Helvetica Light" panose="020B0403020202020204" pitchFamily="34" charset="0"/>
                </a:rPr>
                <a:t>To verify the results obtained with the extended history option, we plan to make cross-checks using DYNSTACK, where we try to manually reproduced the results obtained with the extended history option</a:t>
              </a:r>
            </a:p>
            <a:p>
              <a:pPr marL="497839" marR="40639" indent="-457200" algn="l" defTabSz="914400" rtl="0" fontAlgn="auto" latinLnBrk="1" hangingPunct="0">
                <a:lnSpc>
                  <a:spcPct val="100000"/>
                </a:lnSpc>
                <a:spcBef>
                  <a:spcPts val="0"/>
                </a:spcBef>
                <a:spcAft>
                  <a:spcPts val="0"/>
                </a:spcAft>
                <a:buClrTx/>
                <a:buSzTx/>
                <a:buFont typeface="Courier New" panose="02070309020205020404" pitchFamily="49" charset="0"/>
                <a:buChar char="o"/>
                <a:tabLst/>
              </a:pPr>
              <a:r>
                <a:rPr lang="en-US" sz="2800" dirty="0">
                  <a:solidFill>
                    <a:schemeClr val="tx1">
                      <a:lumMod val="75000"/>
                      <a:lumOff val="25000"/>
                    </a:schemeClr>
                  </a:solidFill>
                  <a:uFill>
                    <a:solidFill>
                      <a:srgbClr val="000000"/>
                    </a:solidFill>
                  </a:uFill>
                  <a:latin typeface="Helvetica Light" panose="020B0403020202020204" pitchFamily="34" charset="0"/>
                </a:rPr>
                <a:t>We are working on an implementation of our CORSIKA simulations into the </a:t>
              </a:r>
              <a:r>
                <a:rPr lang="en-US" sz="2800" dirty="0" err="1">
                  <a:solidFill>
                    <a:schemeClr val="tx1">
                      <a:lumMod val="75000"/>
                      <a:lumOff val="25000"/>
                    </a:schemeClr>
                  </a:solidFill>
                  <a:uFill>
                    <a:solidFill>
                      <a:srgbClr val="000000"/>
                    </a:solidFill>
                  </a:uFill>
                  <a:latin typeface="Helvetica Light" panose="020B0403020202020204" pitchFamily="34" charset="0"/>
                </a:rPr>
                <a:t>IceCube</a:t>
              </a:r>
              <a:r>
                <a:rPr lang="en-US" sz="2800" dirty="0">
                  <a:solidFill>
                    <a:schemeClr val="tx1">
                      <a:lumMod val="75000"/>
                      <a:lumOff val="25000"/>
                    </a:schemeClr>
                  </a:solidFill>
                  <a:uFill>
                    <a:solidFill>
                      <a:srgbClr val="000000"/>
                    </a:solidFill>
                  </a:uFill>
                  <a:latin typeface="Helvetica Light" panose="020B0403020202020204" pitchFamily="34" charset="0"/>
                </a:rPr>
                <a:t> simulation chain</a:t>
              </a:r>
            </a:p>
            <a:p>
              <a:pPr marL="497839" marR="40639" indent="-457200" algn="l" defTabSz="914400" rtl="0" fontAlgn="auto" latinLnBrk="1" hangingPunct="0">
                <a:lnSpc>
                  <a:spcPct val="100000"/>
                </a:lnSpc>
                <a:spcBef>
                  <a:spcPts val="0"/>
                </a:spcBef>
                <a:spcAft>
                  <a:spcPts val="0"/>
                </a:spcAft>
                <a:buClrTx/>
                <a:buSzTx/>
                <a:buFont typeface="Courier New" panose="02070309020205020404" pitchFamily="49" charset="0"/>
                <a:buChar char="o"/>
                <a:tabLst/>
              </a:pPr>
              <a:r>
                <a:rPr lang="en-US" sz="2800" dirty="0">
                  <a:solidFill>
                    <a:schemeClr val="tx1">
                      <a:lumMod val="75000"/>
                      <a:lumOff val="25000"/>
                    </a:schemeClr>
                  </a:solidFill>
                  <a:uFill>
                    <a:solidFill>
                      <a:srgbClr val="000000"/>
                    </a:solidFill>
                  </a:uFill>
                  <a:latin typeface="Helvetica Light" panose="020B0403020202020204" pitchFamily="34" charset="0"/>
                </a:rPr>
                <a:t>We are going to create a significant and physical </a:t>
              </a:r>
              <a:r>
                <a:rPr lang="en-US" sz="2800" dirty="0" err="1">
                  <a:solidFill>
                    <a:schemeClr val="tx1">
                      <a:lumMod val="75000"/>
                      <a:lumOff val="25000"/>
                    </a:schemeClr>
                  </a:solidFill>
                  <a:uFill>
                    <a:solidFill>
                      <a:srgbClr val="000000"/>
                    </a:solidFill>
                  </a:uFill>
                  <a:latin typeface="Helvetica Light" panose="020B0403020202020204" pitchFamily="34" charset="0"/>
                </a:rPr>
                <a:t>IceCube</a:t>
              </a:r>
              <a:r>
                <a:rPr lang="en-US" sz="2800" dirty="0">
                  <a:solidFill>
                    <a:schemeClr val="tx1">
                      <a:lumMod val="75000"/>
                      <a:lumOff val="25000"/>
                    </a:schemeClr>
                  </a:solidFill>
                  <a:uFill>
                    <a:solidFill>
                      <a:srgbClr val="000000"/>
                    </a:solidFill>
                  </a:uFill>
                  <a:latin typeface="Helvetica Light" panose="020B0403020202020204" pitchFamily="34" charset="0"/>
                </a:rPr>
                <a:t> Monte Carlo simulation dataset</a:t>
              </a:r>
            </a:p>
            <a:p>
              <a:pPr marL="497839" marR="40639" indent="-457200" algn="l" defTabSz="914400" rtl="0" fontAlgn="auto" latinLnBrk="1" hangingPunct="0">
                <a:lnSpc>
                  <a:spcPct val="100000"/>
                </a:lnSpc>
                <a:spcBef>
                  <a:spcPts val="0"/>
                </a:spcBef>
                <a:spcAft>
                  <a:spcPts val="0"/>
                </a:spcAft>
                <a:buClrTx/>
                <a:buSzTx/>
                <a:buFont typeface="Courier New" panose="02070309020205020404" pitchFamily="49" charset="0"/>
                <a:buChar char="o"/>
                <a:tabLst/>
              </a:pPr>
              <a:r>
                <a:rPr lang="en-US" sz="2800" dirty="0">
                  <a:solidFill>
                    <a:schemeClr val="tx1">
                      <a:lumMod val="75000"/>
                      <a:lumOff val="25000"/>
                    </a:schemeClr>
                  </a:solidFill>
                  <a:uFill>
                    <a:solidFill>
                      <a:srgbClr val="000000"/>
                    </a:solidFill>
                  </a:uFill>
                  <a:latin typeface="Helvetica Light" panose="020B0403020202020204" pitchFamily="34" charset="0"/>
                </a:rPr>
                <a:t>Finally, an unfolding of the muon flux in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energy/zenith bins and a fit of the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normalization will be performed</a:t>
              </a:r>
            </a:p>
          </p:txBody>
        </p:sp>
        <p:sp>
          <p:nvSpPr>
            <p:cNvPr id="26" name="Abgerundetes Rechteck 25">
              <a:extLst>
                <a:ext uri="{FF2B5EF4-FFF2-40B4-BE49-F238E27FC236}">
                  <a16:creationId xmlns:a16="http://schemas.microsoft.com/office/drawing/2014/main" id="{B7ECAA31-D35B-5D36-5EF2-F2C4B4516214}"/>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Current status and next Steps</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pic>
        <p:nvPicPr>
          <p:cNvPr id="28" name="Grafik 27">
            <a:extLst>
              <a:ext uri="{FF2B5EF4-FFF2-40B4-BE49-F238E27FC236}">
                <a16:creationId xmlns:a16="http://schemas.microsoft.com/office/drawing/2014/main" id="{EADC3102-4844-4667-CCE9-759CE5E7296F}"/>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2213769" y="27041231"/>
            <a:ext cx="6534816" cy="4433167"/>
          </a:xfrm>
          <a:prstGeom prst="rect">
            <a:avLst/>
          </a:prstGeom>
        </p:spPr>
      </p:pic>
      <p:sp>
        <p:nvSpPr>
          <p:cNvPr id="18" name="Textfeld 17">
            <a:extLst>
              <a:ext uri="{FF2B5EF4-FFF2-40B4-BE49-F238E27FC236}">
                <a16:creationId xmlns:a16="http://schemas.microsoft.com/office/drawing/2014/main" id="{799D98C2-D7B3-B4F4-7CC4-DA30D9C78674}"/>
              </a:ext>
            </a:extLst>
          </p:cNvPr>
          <p:cNvSpPr txBox="1"/>
          <p:nvPr/>
        </p:nvSpPr>
        <p:spPr>
          <a:xfrm>
            <a:off x="11970842" y="18245187"/>
            <a:ext cx="305507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
                  <a:solidFill>
                    <a:srgbClr val="000000"/>
                  </a:solidFill>
                </a:uFill>
                <a:latin typeface="+mn-lt"/>
                <a:ea typeface="+mn-ea"/>
                <a:cs typeface="+mn-cs"/>
                <a:sym typeface="Times New Roman"/>
              </a:rPr>
              <a:t>𝝿, 𝞙 ∝ E</a:t>
            </a:r>
            <a:r>
              <a:rPr kumimoji="0" lang="en-US" sz="2800" b="0" i="0" u="none" strike="noStrike" cap="none" spc="0" normalizeH="0" baseline="30000" dirty="0">
                <a:ln>
                  <a:noFill/>
                </a:ln>
                <a:solidFill>
                  <a:srgbClr val="000000"/>
                </a:solidFill>
                <a:effectLst/>
                <a:uFill>
                  <a:solidFill>
                    <a:srgbClr val="000000"/>
                  </a:solidFill>
                </a:uFill>
                <a:latin typeface="+mn-lt"/>
                <a:ea typeface="+mn-ea"/>
                <a:cs typeface="+mn-cs"/>
                <a:sym typeface="Times New Roman"/>
              </a:rPr>
              <a:t>-3.7</a:t>
            </a:r>
            <a:endParaRPr kumimoji="0" lang="en-US" sz="2800" b="0" i="0" u="none" strike="noStrike" cap="none" spc="0" normalizeH="0" baseline="0" dirty="0">
              <a:ln>
                <a:noFill/>
              </a:ln>
              <a:solidFill>
                <a:srgbClr val="000000"/>
              </a:solidFill>
              <a:effectLst/>
              <a:uFill>
                <a:solidFill>
                  <a:srgbClr val="000000"/>
                </a:solidFill>
              </a:uFill>
              <a:latin typeface="+mn-lt"/>
              <a:ea typeface="+mn-ea"/>
              <a:cs typeface="+mn-cs"/>
              <a:sym typeface="Times New Roman"/>
            </a:endParaRPr>
          </a:p>
        </p:txBody>
      </p:sp>
      <p:sp>
        <p:nvSpPr>
          <p:cNvPr id="20" name="Textfeld 19">
            <a:extLst>
              <a:ext uri="{FF2B5EF4-FFF2-40B4-BE49-F238E27FC236}">
                <a16:creationId xmlns:a16="http://schemas.microsoft.com/office/drawing/2014/main" id="{302F0E21-E805-583C-4408-24DF1F42CE9F}"/>
              </a:ext>
            </a:extLst>
          </p:cNvPr>
          <p:cNvSpPr txBox="1"/>
          <p:nvPr/>
        </p:nvSpPr>
        <p:spPr>
          <a:xfrm>
            <a:off x="15657045" y="18194878"/>
            <a:ext cx="3055079" cy="182614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rgbClr val="000000"/>
                </a:solidFill>
                <a:uFill>
                  <a:solidFill>
                    <a:srgbClr val="000000"/>
                  </a:solidFill>
                </a:uFill>
              </a:rPr>
              <a:t>p</a:t>
            </a:r>
            <a:r>
              <a:rPr kumimoji="0" lang="en-US" sz="2800" b="0" i="0" u="none" strike="noStrike" cap="none" spc="0" normalizeH="0" baseline="0" dirty="0">
                <a:ln>
                  <a:noFill/>
                </a:ln>
                <a:solidFill>
                  <a:srgbClr val="000000"/>
                </a:solidFill>
                <a:effectLst/>
                <a:uFill>
                  <a:solidFill>
                    <a:srgbClr val="000000"/>
                  </a:solidFill>
                </a:uFill>
                <a:latin typeface="+mn-lt"/>
                <a:ea typeface="+mn-ea"/>
                <a:cs typeface="+mn-cs"/>
                <a:sym typeface="Times New Roman"/>
              </a:rPr>
              <a:t>rompt ∝ E</a:t>
            </a:r>
            <a:r>
              <a:rPr kumimoji="0" lang="en-US" sz="2800" b="0" i="0" u="none" strike="noStrike" cap="none" spc="0" normalizeH="0" baseline="30000" dirty="0">
                <a:ln>
                  <a:noFill/>
                </a:ln>
                <a:solidFill>
                  <a:srgbClr val="000000"/>
                </a:solidFill>
                <a:effectLst/>
                <a:uFill>
                  <a:solidFill>
                    <a:srgbClr val="000000"/>
                  </a:solidFill>
                </a:uFill>
                <a:latin typeface="+mn-lt"/>
                <a:ea typeface="+mn-ea"/>
                <a:cs typeface="+mn-cs"/>
                <a:sym typeface="Times New Roman"/>
              </a:rPr>
              <a:t>-2.7</a:t>
            </a:r>
          </a:p>
          <a:p>
            <a:pPr marL="40639" marR="40639" indent="0" algn="l" defTabSz="914400" rtl="0" fontAlgn="auto" latinLnBrk="1" hangingPunct="0">
              <a:lnSpc>
                <a:spcPct val="100000"/>
              </a:lnSpc>
              <a:spcBef>
                <a:spcPts val="0"/>
              </a:spcBef>
              <a:spcAft>
                <a:spcPts val="0"/>
              </a:spcAft>
              <a:buClrTx/>
              <a:buSzTx/>
              <a:buFontTx/>
              <a:buNone/>
              <a:tabLst/>
            </a:pPr>
            <a:r>
              <a:rPr kumimoji="0" lang="en-US" sz="2800" b="0" i="0" u="none" strike="noStrike" cap="none" spc="0" normalizeH="0" dirty="0">
                <a:ln>
                  <a:noFill/>
                </a:ln>
                <a:solidFill>
                  <a:srgbClr val="000000"/>
                </a:solidFill>
                <a:effectLst/>
                <a:uFill>
                  <a:solidFill>
                    <a:srgbClr val="000000"/>
                  </a:solidFill>
                </a:uFill>
                <a:latin typeface="+mn-lt"/>
                <a:ea typeface="+mn-ea"/>
                <a:cs typeface="+mn-cs"/>
                <a:sym typeface="Times New Roman"/>
              </a:rPr>
              <a:t>(all particles with a decay length lower than 0.123 cm)</a:t>
            </a:r>
          </a:p>
        </p:txBody>
      </p:sp>
      <p:cxnSp>
        <p:nvCxnSpPr>
          <p:cNvPr id="29" name="Gerade Verbindung mit Pfeil 28">
            <a:extLst>
              <a:ext uri="{FF2B5EF4-FFF2-40B4-BE49-F238E27FC236}">
                <a16:creationId xmlns:a16="http://schemas.microsoft.com/office/drawing/2014/main" id="{07C04F83-333A-BE7A-FF58-2B6216D46A5A}"/>
              </a:ext>
            </a:extLst>
          </p:cNvPr>
          <p:cNvCxnSpPr/>
          <p:nvPr/>
        </p:nvCxnSpPr>
        <p:spPr>
          <a:xfrm flipV="1">
            <a:off x="13221730" y="17286025"/>
            <a:ext cx="1013254" cy="777723"/>
          </a:xfrm>
          <a:prstGeom prst="straightConnector1">
            <a:avLst/>
          </a:prstGeom>
          <a:noFill/>
          <a:ln w="28575" cap="flat">
            <a:solidFill>
              <a:srgbClr val="000000"/>
            </a:solidFill>
            <a:prstDash val="solid"/>
            <a:round/>
            <a:tailEnd type="triangle"/>
          </a:ln>
          <a:effectLst/>
        </p:spPr>
        <p:style>
          <a:lnRef idx="0">
            <a:scrgbClr r="0" g="0" b="0"/>
          </a:lnRef>
          <a:fillRef idx="0">
            <a:scrgbClr r="0" g="0" b="0"/>
          </a:fillRef>
          <a:effectRef idx="0">
            <a:scrgbClr r="0" g="0" b="0"/>
          </a:effectRef>
          <a:fontRef idx="none"/>
        </p:style>
      </p:cxnSp>
      <p:cxnSp>
        <p:nvCxnSpPr>
          <p:cNvPr id="30" name="Gerade Verbindung mit Pfeil 29">
            <a:extLst>
              <a:ext uri="{FF2B5EF4-FFF2-40B4-BE49-F238E27FC236}">
                <a16:creationId xmlns:a16="http://schemas.microsoft.com/office/drawing/2014/main" id="{EAB5C863-9EC3-198F-0759-BF708248195E}"/>
              </a:ext>
            </a:extLst>
          </p:cNvPr>
          <p:cNvCxnSpPr>
            <a:cxnSpLocks/>
          </p:cNvCxnSpPr>
          <p:nvPr/>
        </p:nvCxnSpPr>
        <p:spPr>
          <a:xfrm flipH="1" flipV="1">
            <a:off x="16044992" y="17484343"/>
            <a:ext cx="261644" cy="682001"/>
          </a:xfrm>
          <a:prstGeom prst="straightConnector1">
            <a:avLst/>
          </a:prstGeom>
          <a:noFill/>
          <a:ln w="28575" cap="flat">
            <a:solidFill>
              <a:srgbClr val="000000"/>
            </a:solidFill>
            <a:prstDash val="solid"/>
            <a:round/>
            <a:tailEnd type="triangle"/>
          </a:ln>
          <a:effectLst/>
        </p:spPr>
        <p:style>
          <a:lnRef idx="0">
            <a:scrgbClr r="0" g="0" b="0"/>
          </a:lnRef>
          <a:fillRef idx="0">
            <a:scrgbClr r="0" g="0" b="0"/>
          </a:fillRef>
          <a:effectRef idx="0">
            <a:scrgbClr r="0" g="0" b="0"/>
          </a:effectRef>
          <a:fontRef idx="none"/>
        </p:style>
      </p:cxnSp>
      <p:pic>
        <p:nvPicPr>
          <p:cNvPr id="53" name="Grafik 52">
            <a:extLst>
              <a:ext uri="{FF2B5EF4-FFF2-40B4-BE49-F238E27FC236}">
                <a16:creationId xmlns:a16="http://schemas.microsoft.com/office/drawing/2014/main" id="{C998F9E0-91F9-576A-A87A-C8938BA8A111}"/>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094201" y="35909971"/>
            <a:ext cx="6773951" cy="4955191"/>
          </a:xfrm>
          <a:prstGeom prst="rect">
            <a:avLst/>
          </a:prstGeom>
        </p:spPr>
      </p:pic>
      <p:pic>
        <p:nvPicPr>
          <p:cNvPr id="57" name="Grafik 56">
            <a:extLst>
              <a:ext uri="{FF2B5EF4-FFF2-40B4-BE49-F238E27FC236}">
                <a16:creationId xmlns:a16="http://schemas.microsoft.com/office/drawing/2014/main" id="{9B1DA143-2E88-E965-9AE1-2F48F0216D92}"/>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818876" y="15192300"/>
            <a:ext cx="7331999" cy="5458158"/>
          </a:xfrm>
          <a:prstGeom prst="rect">
            <a:avLst/>
          </a:prstGeom>
        </p:spPr>
      </p:pic>
      <p:pic>
        <p:nvPicPr>
          <p:cNvPr id="10" name="Picture 9" descr="Chart&#10;&#10;Description automatically generated">
            <a:extLst>
              <a:ext uri="{FF2B5EF4-FFF2-40B4-BE49-F238E27FC236}">
                <a16:creationId xmlns:a16="http://schemas.microsoft.com/office/drawing/2014/main" id="{154728BC-F16F-B41C-D4D6-38F97E200D2C}"/>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561387" y="28635216"/>
            <a:ext cx="6748331" cy="4619141"/>
          </a:xfrm>
          <a:prstGeom prst="rect">
            <a:avLst/>
          </a:prstGeom>
        </p:spPr>
      </p:pic>
      <p:pic>
        <p:nvPicPr>
          <p:cNvPr id="13" name="Picture 12" descr="Chart, box and whisker chart&#10;&#10;Description automatically generated">
            <a:extLst>
              <a:ext uri="{FF2B5EF4-FFF2-40B4-BE49-F238E27FC236}">
                <a16:creationId xmlns:a16="http://schemas.microsoft.com/office/drawing/2014/main" id="{63CBC149-97DE-6EDE-718B-B46E0036A176}"/>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396287" y="35216507"/>
            <a:ext cx="6993313" cy="5533010"/>
          </a:xfrm>
          <a:prstGeom prst="rect">
            <a:avLst/>
          </a:prstGeom>
        </p:spPr>
      </p:pic>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imes New Roman"/>
        <a:ea typeface="Times New Roman"/>
        <a:cs typeface="Times New Roman"/>
      </a:majorFont>
      <a:minorFont>
        <a:latin typeface="Times New Roman"/>
        <a:ea typeface="Times New Roman"/>
        <a:cs typeface="Times New Roma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D2A9"/>
        </a:solidFill>
        <a:ln w="12700" cap="flat">
          <a:solidFill>
            <a:srgbClr val="000000"/>
          </a:solidFill>
          <a:prstDash val="solid"/>
          <a:round/>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imes New Roman"/>
        <a:ea typeface="Times New Roman"/>
        <a:cs typeface="Times New Roman"/>
      </a:majorFont>
      <a:minorFont>
        <a:latin typeface="Times New Roman"/>
        <a:ea typeface="Times New Roman"/>
        <a:cs typeface="Times New Roma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D2A9"/>
        </a:solidFill>
        <a:ln w="12700" cap="flat">
          <a:solidFill>
            <a:srgbClr val="000000"/>
          </a:solidFill>
          <a:prstDash val="solid"/>
          <a:round/>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283</TotalTime>
  <Words>936</Words>
  <Application>Microsoft Office PowerPoint</Application>
  <PresentationFormat>Custom</PresentationFormat>
  <Paragraphs>86</Paragraphs>
  <Slides>1</Slides>
  <Notes>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vt:i4>
      </vt:variant>
    </vt:vector>
  </HeadingPairs>
  <TitlesOfParts>
    <vt:vector size="11" baseType="lpstr">
      <vt:lpstr>Akkurat</vt:lpstr>
      <vt:lpstr>Akkurat-Bold</vt:lpstr>
      <vt:lpstr>Arial</vt:lpstr>
      <vt:lpstr>Cambria Math</vt:lpstr>
      <vt:lpstr>Courier New</vt:lpstr>
      <vt:lpstr>Helvetica</vt:lpstr>
      <vt:lpstr>Helvetica Light</vt:lpstr>
      <vt:lpstr>Lucida Grande</vt:lpstr>
      <vt:lpstr>Times New Roman</vt:lpstr>
      <vt:lpstr>White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Blacky</dc:creator>
  <cp:lastModifiedBy>Jean-Marco Alameddine</cp:lastModifiedBy>
  <cp:revision>321</cp:revision>
  <dcterms:modified xsi:type="dcterms:W3CDTF">2023-01-25T14:38:21Z</dcterms:modified>
</cp:coreProperties>
</file>